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Lst>
  <p:notesMasterIdLst>
    <p:notesMasterId r:id="rId162"/>
  </p:notesMasterIdLst>
  <p:sldIdLst>
    <p:sldId id="531" r:id="rId2"/>
    <p:sldId id="656" r:id="rId3"/>
    <p:sldId id="533" r:id="rId4"/>
    <p:sldId id="534" r:id="rId5"/>
    <p:sldId id="535" r:id="rId6"/>
    <p:sldId id="536" r:id="rId7"/>
    <p:sldId id="537" r:id="rId8"/>
    <p:sldId id="538" r:id="rId9"/>
    <p:sldId id="539" r:id="rId10"/>
    <p:sldId id="542" r:id="rId11"/>
    <p:sldId id="545" r:id="rId12"/>
    <p:sldId id="546" r:id="rId13"/>
    <p:sldId id="657" r:id="rId14"/>
    <p:sldId id="548" r:id="rId15"/>
    <p:sldId id="549" r:id="rId16"/>
    <p:sldId id="550" r:id="rId17"/>
    <p:sldId id="551" r:id="rId18"/>
    <p:sldId id="649" r:id="rId19"/>
    <p:sldId id="555" r:id="rId20"/>
    <p:sldId id="658" r:id="rId21"/>
    <p:sldId id="659" r:id="rId22"/>
    <p:sldId id="660" r:id="rId23"/>
    <p:sldId id="556" r:id="rId24"/>
    <p:sldId id="557" r:id="rId25"/>
    <p:sldId id="661" r:id="rId26"/>
    <p:sldId id="662" r:id="rId27"/>
    <p:sldId id="663" r:id="rId28"/>
    <p:sldId id="558" r:id="rId29"/>
    <p:sldId id="559" r:id="rId30"/>
    <p:sldId id="664" r:id="rId31"/>
    <p:sldId id="560" r:id="rId32"/>
    <p:sldId id="561" r:id="rId33"/>
    <p:sldId id="562" r:id="rId34"/>
    <p:sldId id="563" r:id="rId35"/>
    <p:sldId id="564" r:id="rId36"/>
    <p:sldId id="565" r:id="rId37"/>
    <p:sldId id="566" r:id="rId38"/>
    <p:sldId id="567" r:id="rId39"/>
    <p:sldId id="568" r:id="rId40"/>
    <p:sldId id="569" r:id="rId41"/>
    <p:sldId id="413" r:id="rId42"/>
    <p:sldId id="371" r:id="rId43"/>
    <p:sldId id="370" r:id="rId44"/>
    <p:sldId id="665" r:id="rId45"/>
    <p:sldId id="437" r:id="rId46"/>
    <p:sldId id="442" r:id="rId47"/>
    <p:sldId id="439" r:id="rId48"/>
    <p:sldId id="671" r:id="rId49"/>
    <p:sldId id="672" r:id="rId50"/>
    <p:sldId id="650" r:id="rId51"/>
    <p:sldId id="443" r:id="rId52"/>
    <p:sldId id="399" r:id="rId53"/>
    <p:sldId id="666" r:id="rId54"/>
    <p:sldId id="272" r:id="rId55"/>
    <p:sldId id="385" r:id="rId56"/>
    <p:sldId id="576" r:id="rId57"/>
    <p:sldId id="667" r:id="rId58"/>
    <p:sldId id="668" r:id="rId59"/>
    <p:sldId id="428" r:id="rId60"/>
    <p:sldId id="429" r:id="rId61"/>
    <p:sldId id="430" r:id="rId62"/>
    <p:sldId id="431" r:id="rId63"/>
    <p:sldId id="435" r:id="rId64"/>
    <p:sldId id="348" r:id="rId65"/>
    <p:sldId id="651" r:id="rId66"/>
    <p:sldId id="504" r:id="rId67"/>
    <p:sldId id="280" r:id="rId68"/>
    <p:sldId id="281" r:id="rId69"/>
    <p:sldId id="669" r:id="rId70"/>
    <p:sldId id="652" r:id="rId71"/>
    <p:sldId id="358" r:id="rId72"/>
    <p:sldId id="473" r:id="rId73"/>
    <p:sldId id="673" r:id="rId74"/>
    <p:sldId id="474" r:id="rId75"/>
    <p:sldId id="670" r:id="rId76"/>
    <p:sldId id="475" r:id="rId77"/>
    <p:sldId id="585" r:id="rId78"/>
    <p:sldId id="586" r:id="rId79"/>
    <p:sldId id="587" r:id="rId80"/>
    <p:sldId id="477" r:id="rId81"/>
    <p:sldId id="588" r:id="rId82"/>
    <p:sldId id="589" r:id="rId83"/>
    <p:sldId id="653" r:id="rId84"/>
    <p:sldId id="590" r:id="rId85"/>
    <p:sldId id="592" r:id="rId86"/>
    <p:sldId id="593" r:id="rId87"/>
    <p:sldId id="598" r:id="rId88"/>
    <p:sldId id="597" r:id="rId89"/>
    <p:sldId id="594" r:id="rId90"/>
    <p:sldId id="595" r:id="rId91"/>
    <p:sldId id="596" r:id="rId92"/>
    <p:sldId id="520" r:id="rId93"/>
    <p:sldId id="612" r:id="rId94"/>
    <p:sldId id="600" r:id="rId95"/>
    <p:sldId id="601" r:id="rId96"/>
    <p:sldId id="602" r:id="rId97"/>
    <p:sldId id="603" r:id="rId98"/>
    <p:sldId id="604" r:id="rId99"/>
    <p:sldId id="605" r:id="rId100"/>
    <p:sldId id="606" r:id="rId101"/>
    <p:sldId id="607" r:id="rId102"/>
    <p:sldId id="608" r:id="rId103"/>
    <p:sldId id="609" r:id="rId104"/>
    <p:sldId id="613" r:id="rId105"/>
    <p:sldId id="610" r:id="rId106"/>
    <p:sldId id="611" r:id="rId107"/>
    <p:sldId id="674" r:id="rId108"/>
    <p:sldId id="675" r:id="rId109"/>
    <p:sldId id="654" r:id="rId110"/>
    <p:sldId id="614" r:id="rId111"/>
    <p:sldId id="615" r:id="rId112"/>
    <p:sldId id="616" r:id="rId113"/>
    <p:sldId id="617" r:id="rId114"/>
    <p:sldId id="618" r:id="rId115"/>
    <p:sldId id="619" r:id="rId116"/>
    <p:sldId id="622" r:id="rId117"/>
    <p:sldId id="624" r:id="rId118"/>
    <p:sldId id="625" r:id="rId119"/>
    <p:sldId id="626" r:id="rId120"/>
    <p:sldId id="627" r:id="rId121"/>
    <p:sldId id="628" r:id="rId122"/>
    <p:sldId id="629" r:id="rId123"/>
    <p:sldId id="630" r:id="rId124"/>
    <p:sldId id="631" r:id="rId125"/>
    <p:sldId id="632" r:id="rId126"/>
    <p:sldId id="633" r:id="rId127"/>
    <p:sldId id="634" r:id="rId128"/>
    <p:sldId id="637" r:id="rId129"/>
    <p:sldId id="638" r:id="rId130"/>
    <p:sldId id="639" r:id="rId131"/>
    <p:sldId id="640" r:id="rId132"/>
    <p:sldId id="641" r:id="rId133"/>
    <p:sldId id="642" r:id="rId134"/>
    <p:sldId id="643" r:id="rId135"/>
    <p:sldId id="644" r:id="rId136"/>
    <p:sldId id="645" r:id="rId137"/>
    <p:sldId id="646" r:id="rId138"/>
    <p:sldId id="676" r:id="rId139"/>
    <p:sldId id="677" r:id="rId140"/>
    <p:sldId id="679" r:id="rId141"/>
    <p:sldId id="681" r:id="rId142"/>
    <p:sldId id="684" r:id="rId143"/>
    <p:sldId id="685" r:id="rId144"/>
    <p:sldId id="678" r:id="rId145"/>
    <p:sldId id="683" r:id="rId146"/>
    <p:sldId id="647" r:id="rId147"/>
    <p:sldId id="655" r:id="rId148"/>
    <p:sldId id="523" r:id="rId149"/>
    <p:sldId id="524" r:id="rId150"/>
    <p:sldId id="528" r:id="rId151"/>
    <p:sldId id="529" r:id="rId152"/>
    <p:sldId id="530" r:id="rId153"/>
    <p:sldId id="522" r:id="rId154"/>
    <p:sldId id="323" r:id="rId155"/>
    <p:sldId id="324" r:id="rId156"/>
    <p:sldId id="578" r:id="rId157"/>
    <p:sldId id="579" r:id="rId158"/>
    <p:sldId id="580" r:id="rId159"/>
    <p:sldId id="581" r:id="rId160"/>
    <p:sldId id="582" r:id="rId161"/>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F0000"/>
    <a:srgbClr val="0000CC"/>
    <a:srgbClr val="0066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16573" autoAdjust="0"/>
    <p:restoredTop sz="89173" autoAdjust="0"/>
  </p:normalViewPr>
  <p:slideViewPr>
    <p:cSldViewPr>
      <p:cViewPr>
        <p:scale>
          <a:sx n="100" d="100"/>
          <a:sy n="100" d="100"/>
        </p:scale>
        <p:origin x="-52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endParaRPr lang="en-US"/>
          </a:p>
        </p:txBody>
      </p:sp>
      <p:sp>
        <p:nvSpPr>
          <p:cNvPr id="1003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endParaRPr lang="en-US"/>
          </a:p>
        </p:txBody>
      </p:sp>
      <p:sp>
        <p:nvSpPr>
          <p:cNvPr id="10035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p:spPr>
      </p:sp>
      <p:sp>
        <p:nvSpPr>
          <p:cNvPr id="1003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03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endParaRPr lang="en-US"/>
          </a:p>
        </p:txBody>
      </p:sp>
      <p:sp>
        <p:nvSpPr>
          <p:cNvPr id="1003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43C2E415-A91F-4814-ABC0-67E7DD14B77D}"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C2E415-A91F-4814-ABC0-67E7DD14B77D}"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52628110-9617-4EE5-85BF-54F7F687351A}" type="slidenum">
              <a:rPr lang="en-US" smtClean="0"/>
              <a:pPr/>
              <a:t>10</a:t>
            </a:fld>
            <a:endParaRPr lang="en-US" smtClean="0"/>
          </a:p>
        </p:txBody>
      </p:sp>
      <p:sp>
        <p:nvSpPr>
          <p:cNvPr id="98307" name="Rectangle 2"/>
          <p:cNvSpPr>
            <a:spLocks noGrp="1" noRot="1" noChangeAspect="1" noChangeArrowheads="1" noTextEdit="1"/>
          </p:cNvSpPr>
          <p:nvPr>
            <p:ph type="sldImg"/>
          </p:nvPr>
        </p:nvSpPr>
        <p:spPr>
          <a:xfrm>
            <a:off x="1260475" y="722313"/>
            <a:ext cx="4799013" cy="3598862"/>
          </a:xfrm>
          <a:ln/>
        </p:spPr>
      </p:sp>
      <p:sp>
        <p:nvSpPr>
          <p:cNvPr id="98308" name="Rectangle 3"/>
          <p:cNvSpPr>
            <a:spLocks noGrp="1" noChangeArrowheads="1"/>
          </p:cNvSpPr>
          <p:nvPr>
            <p:ph type="body" idx="1"/>
          </p:nvPr>
        </p:nvSpPr>
        <p:spPr>
          <a:xfrm>
            <a:off x="974725" y="4560888"/>
            <a:ext cx="5365750" cy="4318000"/>
          </a:xfrm>
          <a:noFill/>
          <a:ln/>
        </p:spPr>
        <p:txBody>
          <a:bodyPr/>
          <a:lstStyle/>
          <a:p>
            <a:pPr eaLnBrk="1" hangingPunct="1"/>
            <a:r>
              <a:rPr lang="en-US" dirty="0" smtClean="0"/>
              <a:t>These assumptions require that the variables in the VAR be</a:t>
            </a:r>
            <a:r>
              <a:rPr lang="en-US" baseline="0" dirty="0" smtClean="0"/>
              <a:t> covariance </a:t>
            </a:r>
            <a:r>
              <a:rPr lang="en-US" baseline="0" dirty="0" smtClean="0"/>
              <a:t>stationary. Further elaboration on how these assumptions are useful at cracking the identification problem appear in notes on my website…. http://faculty.wcas.northwestern.edu/~lchrist/course/lecture1.htm, and http://faculty.wcas.northwestern.edu/~lchrist/course/lectureVARpart1.pdf</a:t>
            </a:r>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look at the data. We</a:t>
            </a:r>
            <a:r>
              <a:rPr lang="en-US" baseline="0" dirty="0" smtClean="0"/>
              <a:t> should bear in mind the assumptions that we will make about these data, covariance </a:t>
            </a:r>
            <a:r>
              <a:rPr lang="en-US" baseline="0" dirty="0" err="1" smtClean="0"/>
              <a:t>stationarity</a:t>
            </a:r>
            <a:r>
              <a:rPr lang="en-US" baseline="0" dirty="0" smtClean="0"/>
              <a:t>. Substantial failure of the assumptions can create problems. We can never be perfectly certain that our assumptions are correct. All we can do is to be on guard, and perhaps try different assumptions and work on robustness. Very different assumptions about the data were made in CEE, and substantially the same results for the response to monetary shocks are reported there. In my work with Eichenbaum and </a:t>
            </a:r>
            <a:r>
              <a:rPr lang="en-US" baseline="0" dirty="0" err="1" smtClean="0"/>
              <a:t>Vigfusson</a:t>
            </a:r>
            <a:r>
              <a:rPr lang="en-US" baseline="0" dirty="0" smtClean="0"/>
              <a:t>, I’ve explored other sensitivity of conclusions to other aspects of these data. </a:t>
            </a:r>
          </a:p>
          <a:p>
            <a:r>
              <a:rPr lang="en-US" dirty="0" smtClean="0"/>
              <a:t>Mention the PI growth, which is sort of countercyclical. This</a:t>
            </a:r>
            <a:r>
              <a:rPr lang="en-US" baseline="0" dirty="0" smtClean="0"/>
              <a:t> is the price of aggregate investment, which is appropriate to the model. The price of equipment and consumer durables is even more countercyclical. These findings have let to the view that supply shocks in the investment goods industry – investment specific shocks – may be important in business fluctuations.</a:t>
            </a:r>
            <a:endParaRPr lang="en-US" dirty="0"/>
          </a:p>
        </p:txBody>
      </p:sp>
      <p:sp>
        <p:nvSpPr>
          <p:cNvPr id="4" name="Slide Number Placeholder 3"/>
          <p:cNvSpPr>
            <a:spLocks noGrp="1"/>
          </p:cNvSpPr>
          <p:nvPr>
            <p:ph type="sldNum" sz="quarter" idx="10"/>
          </p:nvPr>
        </p:nvSpPr>
        <p:spPr/>
        <p:txBody>
          <a:bodyPr/>
          <a:lstStyle/>
          <a:p>
            <a:fld id="{43C2E415-A91F-4814-ABC0-67E7DD14B77D}"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Eichenbaum, </a:t>
            </a:r>
            <a:r>
              <a:rPr lang="en-US" dirty="0" err="1" smtClean="0"/>
              <a:t>Vigfusson</a:t>
            </a:r>
            <a:r>
              <a:rPr lang="en-US" dirty="0" smtClean="0"/>
              <a:t> and I have applied statistical procedures that convince me that hours should better</a:t>
            </a:r>
            <a:r>
              <a:rPr lang="en-US" baseline="0" dirty="0" smtClean="0"/>
              <a:t> be treated as stationary, but this is still an open discussion. </a:t>
            </a:r>
            <a:r>
              <a:rPr lang="en-US" baseline="0" dirty="0" err="1" smtClean="0"/>
              <a:t>Fernauld</a:t>
            </a:r>
            <a:r>
              <a:rPr lang="en-US" baseline="0" dirty="0" smtClean="0"/>
              <a:t> has raised a challenge to us, which we have not yet responded to. I believe we can mount an effective response, but we have not yet done so. See http://faculty.wcas.northwestern.edu/~lchrist/research/cev/mitpressstyle.pdf, http://www.faculty.econ.nwu.edu/faculty/eichenbaum/research/CEV.pdf</a:t>
            </a:r>
            <a:endParaRPr lang="en-US" dirty="0"/>
          </a:p>
        </p:txBody>
      </p:sp>
      <p:sp>
        <p:nvSpPr>
          <p:cNvPr id="4" name="Slide Number Placeholder 3"/>
          <p:cNvSpPr>
            <a:spLocks noGrp="1"/>
          </p:cNvSpPr>
          <p:nvPr>
            <p:ph type="sldNum" sz="quarter" idx="10"/>
          </p:nvPr>
        </p:nvSpPr>
        <p:spPr/>
        <p:txBody>
          <a:bodyPr/>
          <a:lstStyle/>
          <a:p>
            <a:fld id="{43C2E415-A91F-4814-ABC0-67E7DD14B77D}"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fact that similar results are reported in CEE is some comfort</a:t>
            </a:r>
            <a:r>
              <a:rPr lang="en-US" baseline="0" dirty="0" smtClean="0"/>
              <a:t> that proceeding as though inflation is stationary may not be a huge problem. But, one never knows for sure and this deserves a closer look.</a:t>
            </a:r>
            <a:endParaRPr lang="en-US" dirty="0"/>
          </a:p>
        </p:txBody>
      </p:sp>
      <p:sp>
        <p:nvSpPr>
          <p:cNvPr id="4" name="Slide Number Placeholder 3"/>
          <p:cNvSpPr>
            <a:spLocks noGrp="1"/>
          </p:cNvSpPr>
          <p:nvPr>
            <p:ph type="sldNum" sz="quarter" idx="10"/>
          </p:nvPr>
        </p:nvSpPr>
        <p:spPr/>
        <p:txBody>
          <a:bodyPr/>
          <a:lstStyle/>
          <a:p>
            <a:fld id="{43C2E415-A91F-4814-ABC0-67E7DD14B77D}"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the famous current account</a:t>
            </a:r>
            <a:r>
              <a:rPr lang="en-US" baseline="0" dirty="0" smtClean="0"/>
              <a:t> problem that hit starting in 1982! Our model (a closed economy model) will have little to say about it. For now, we just ignore this. But, when all the results are in, this is something we need to worry about. Maybe this has an influence on our results.</a:t>
            </a:r>
            <a:endParaRPr lang="en-US" dirty="0"/>
          </a:p>
        </p:txBody>
      </p:sp>
      <p:sp>
        <p:nvSpPr>
          <p:cNvPr id="4" name="Slide Number Placeholder 3"/>
          <p:cNvSpPr>
            <a:spLocks noGrp="1"/>
          </p:cNvSpPr>
          <p:nvPr>
            <p:ph type="sldNum" sz="quarter" idx="10"/>
          </p:nvPr>
        </p:nvSpPr>
        <p:spPr/>
        <p:txBody>
          <a:bodyPr/>
          <a:lstStyle/>
          <a:p>
            <a:fld id="{43C2E415-A91F-4814-ABC0-67E7DD14B77D}"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Perhaps this is the fundamental reason why people</a:t>
            </a:r>
            <a:r>
              <a:rPr lang="en-US" baseline="0" dirty="0" smtClean="0"/>
              <a:t> believe monetary shocks may be important in business cycle fluctuations. Our VAR analysis will find that they are important, and this graph makes that finding no surprise.</a:t>
            </a:r>
            <a:endParaRPr lang="en-US" dirty="0"/>
          </a:p>
        </p:txBody>
      </p:sp>
      <p:sp>
        <p:nvSpPr>
          <p:cNvPr id="4" name="Slide Number Placeholder 3"/>
          <p:cNvSpPr>
            <a:spLocks noGrp="1"/>
          </p:cNvSpPr>
          <p:nvPr>
            <p:ph type="sldNum" sz="quarter" idx="10"/>
          </p:nvPr>
        </p:nvSpPr>
        <p:spPr/>
        <p:txBody>
          <a:bodyPr/>
          <a:lstStyle/>
          <a:p>
            <a:fld id="{43C2E415-A91F-4814-ABC0-67E7DD14B77D}"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augurs well for the model of money demand that is used in the paper. </a:t>
            </a:r>
            <a:endParaRPr lang="en-US" dirty="0"/>
          </a:p>
        </p:txBody>
      </p:sp>
      <p:sp>
        <p:nvSpPr>
          <p:cNvPr id="4" name="Slide Number Placeholder 3"/>
          <p:cNvSpPr>
            <a:spLocks noGrp="1"/>
          </p:cNvSpPr>
          <p:nvPr>
            <p:ph type="sldNum" sz="quarter" idx="10"/>
          </p:nvPr>
        </p:nvSpPr>
        <p:spPr/>
        <p:txBody>
          <a:bodyPr/>
          <a:lstStyle/>
          <a:p>
            <a:fld id="{43C2E415-A91F-4814-ABC0-67E7DD14B77D}"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Random walk-</a:t>
            </a:r>
            <a:r>
              <a:rPr lang="en-US" dirty="0" err="1" smtClean="0"/>
              <a:t>ish</a:t>
            </a:r>
            <a:r>
              <a:rPr lang="en-US" baseline="0" dirty="0" smtClean="0"/>
              <a:t> response of output to tech shock. Big drop in inflation. Rhys Mendes has a story that has the potential to explain this. Trying to build on recent work of </a:t>
            </a:r>
            <a:r>
              <a:rPr lang="en-US" baseline="0" dirty="0" err="1" smtClean="0"/>
              <a:t>Lorenzoni</a:t>
            </a:r>
            <a:r>
              <a:rPr lang="en-US" baseline="0" dirty="0" smtClean="0"/>
              <a:t> to get an information-based reason to explain everything.</a:t>
            </a:r>
            <a:endParaRPr lang="en-US" dirty="0"/>
          </a:p>
        </p:txBody>
      </p:sp>
      <p:sp>
        <p:nvSpPr>
          <p:cNvPr id="4" name="Slide Number Placeholder 3"/>
          <p:cNvSpPr>
            <a:spLocks noGrp="1"/>
          </p:cNvSpPr>
          <p:nvPr>
            <p:ph type="sldNum" sz="quarter" idx="10"/>
          </p:nvPr>
        </p:nvSpPr>
        <p:spPr/>
        <p:txBody>
          <a:bodyPr/>
          <a:lstStyle/>
          <a:p>
            <a:pPr>
              <a:defRPr/>
            </a:pPr>
            <a:fld id="{7084C821-3718-47A4-A892-215E2918C483}" type="slidenum">
              <a:rPr lang="en-US" smtClean="0"/>
              <a:pPr>
                <a:defRPr/>
              </a:pPr>
              <a:t>24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Random walk-</a:t>
            </a:r>
            <a:r>
              <a:rPr lang="en-US" dirty="0" err="1" smtClean="0"/>
              <a:t>ish</a:t>
            </a:r>
            <a:r>
              <a:rPr lang="en-US" baseline="0" dirty="0" smtClean="0"/>
              <a:t> response of output to tech shock. Big drop in inflation. Rhys Mendes has a story that has the potential to explain this. Trying to build on recent work of </a:t>
            </a:r>
            <a:r>
              <a:rPr lang="en-US" baseline="0" dirty="0" err="1" smtClean="0"/>
              <a:t>Lorenzoni</a:t>
            </a:r>
            <a:r>
              <a:rPr lang="en-US" baseline="0" dirty="0" smtClean="0"/>
              <a:t> to get an information-based reason to explain everything.</a:t>
            </a:r>
            <a:endParaRPr lang="en-US" dirty="0"/>
          </a:p>
        </p:txBody>
      </p:sp>
      <p:sp>
        <p:nvSpPr>
          <p:cNvPr id="4" name="Slide Number Placeholder 3"/>
          <p:cNvSpPr>
            <a:spLocks noGrp="1"/>
          </p:cNvSpPr>
          <p:nvPr>
            <p:ph type="sldNum" sz="quarter" idx="10"/>
          </p:nvPr>
        </p:nvSpPr>
        <p:spPr/>
        <p:txBody>
          <a:bodyPr/>
          <a:lstStyle/>
          <a:p>
            <a:pPr>
              <a:defRPr/>
            </a:pPr>
            <a:fld id="{7084C821-3718-47A4-A892-215E2918C483}" type="slidenum">
              <a:rPr lang="en-US" smtClean="0"/>
              <a:pPr>
                <a:defRPr/>
              </a:pPr>
              <a:t>25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Random walk-</a:t>
            </a:r>
            <a:r>
              <a:rPr lang="en-US" dirty="0" err="1" smtClean="0"/>
              <a:t>ish</a:t>
            </a:r>
            <a:r>
              <a:rPr lang="en-US" baseline="0" dirty="0" smtClean="0"/>
              <a:t> response of output to tech shock. Big drop in inflation. Rhys Mendes has a story that has the potential to explain this. Trying to build on recent work of </a:t>
            </a:r>
            <a:r>
              <a:rPr lang="en-US" baseline="0" dirty="0" err="1" smtClean="0"/>
              <a:t>Lorenzoni</a:t>
            </a:r>
            <a:r>
              <a:rPr lang="en-US" baseline="0" dirty="0" smtClean="0"/>
              <a:t> to get an information-based reason to explain everything.</a:t>
            </a:r>
            <a:endParaRPr lang="en-US" dirty="0"/>
          </a:p>
        </p:txBody>
      </p:sp>
      <p:sp>
        <p:nvSpPr>
          <p:cNvPr id="4" name="Slide Number Placeholder 3"/>
          <p:cNvSpPr>
            <a:spLocks noGrp="1"/>
          </p:cNvSpPr>
          <p:nvPr>
            <p:ph type="sldNum" sz="quarter" idx="10"/>
          </p:nvPr>
        </p:nvSpPr>
        <p:spPr/>
        <p:txBody>
          <a:bodyPr/>
          <a:lstStyle/>
          <a:p>
            <a:pPr>
              <a:defRPr/>
            </a:pPr>
            <a:fld id="{7084C821-3718-47A4-A892-215E2918C483}" type="slidenum">
              <a:rPr lang="en-US" smtClean="0"/>
              <a:pPr>
                <a:defRPr/>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latin typeface="Arial" charset="0"/>
                <a:ea typeface="+mn-ea"/>
                <a:cs typeface="Arial" charset="0"/>
              </a:rPr>
              <a:t>I’d like to begin by giving you an overview of what my lectures will be about. In recent years a consensus model has emerged in monetary economics. Where the consensus is particularly evident is in the research departments of central banks, all of which are full of recent </a:t>
            </a:r>
            <a:r>
              <a:rPr lang="en-US" sz="1200" kern="1200" dirty="0" err="1" smtClean="0">
                <a:solidFill>
                  <a:schemeClr val="tx1"/>
                </a:solidFill>
                <a:latin typeface="Arial" charset="0"/>
                <a:ea typeface="+mn-ea"/>
                <a:cs typeface="Arial" charset="0"/>
              </a:rPr>
              <a:t>phd</a:t>
            </a:r>
            <a:r>
              <a:rPr lang="en-US" sz="1200" kern="1200" dirty="0" smtClean="0">
                <a:solidFill>
                  <a:schemeClr val="tx1"/>
                </a:solidFill>
                <a:latin typeface="Arial" charset="0"/>
                <a:ea typeface="+mn-ea"/>
                <a:cs typeface="Arial" charset="0"/>
              </a:rPr>
              <a:t> economists. But, you can also see it in the work prominent academic economists, like Mike Woodford, Mark Gertler, Bob King, </a:t>
            </a:r>
            <a:r>
              <a:rPr lang="en-US" sz="1200" kern="1200" dirty="0" err="1" smtClean="0">
                <a:solidFill>
                  <a:schemeClr val="tx1"/>
                </a:solidFill>
                <a:latin typeface="Arial" charset="0"/>
                <a:ea typeface="+mn-ea"/>
                <a:cs typeface="Arial" charset="0"/>
              </a:rPr>
              <a:t>Jordi</a:t>
            </a:r>
            <a:r>
              <a:rPr lang="en-US" sz="1200" kern="1200" dirty="0" smtClean="0">
                <a:solidFill>
                  <a:schemeClr val="tx1"/>
                </a:solidFill>
                <a:latin typeface="Arial" charset="0"/>
                <a:ea typeface="+mn-ea"/>
                <a:cs typeface="Arial" charset="0"/>
              </a:rPr>
              <a:t> </a:t>
            </a:r>
            <a:r>
              <a:rPr lang="en-US" sz="1200" kern="1200" dirty="0" err="1" smtClean="0">
                <a:solidFill>
                  <a:schemeClr val="tx1"/>
                </a:solidFill>
                <a:latin typeface="Arial" charset="0"/>
                <a:ea typeface="+mn-ea"/>
                <a:cs typeface="Arial" charset="0"/>
              </a:rPr>
              <a:t>Gali</a:t>
            </a:r>
            <a:r>
              <a:rPr lang="en-US" sz="1200" kern="1200" dirty="0" smtClean="0">
                <a:solidFill>
                  <a:schemeClr val="tx1"/>
                </a:solidFill>
                <a:latin typeface="Arial" charset="0"/>
                <a:ea typeface="+mn-ea"/>
                <a:cs typeface="Arial" charset="0"/>
              </a:rPr>
              <a:t>, among others. What I want to do is describe that consensus model, explain a little where it came from and what it is good for. </a:t>
            </a:r>
          </a:p>
          <a:p>
            <a:r>
              <a:rPr lang="en-US" sz="1200" kern="1200" dirty="0" smtClean="0">
                <a:solidFill>
                  <a:schemeClr val="tx1"/>
                </a:solidFill>
                <a:latin typeface="Arial" charset="0"/>
                <a:ea typeface="+mn-ea"/>
                <a:cs typeface="Arial" charset="0"/>
              </a:rPr>
              <a:t> </a:t>
            </a:r>
          </a:p>
          <a:p>
            <a:r>
              <a:rPr lang="en-US" sz="1200" kern="1200" dirty="0" smtClean="0">
                <a:solidFill>
                  <a:schemeClr val="tx1"/>
                </a:solidFill>
                <a:latin typeface="Arial" charset="0"/>
                <a:ea typeface="+mn-ea"/>
                <a:cs typeface="Arial" charset="0"/>
              </a:rPr>
              <a:t>I think any discussion of where it came from has to begin with Vector </a:t>
            </a:r>
            <a:r>
              <a:rPr lang="en-US" sz="1200" kern="1200" dirty="0" err="1" smtClean="0">
                <a:solidFill>
                  <a:schemeClr val="tx1"/>
                </a:solidFill>
                <a:latin typeface="Arial" charset="0"/>
                <a:ea typeface="+mn-ea"/>
                <a:cs typeface="Arial" charset="0"/>
              </a:rPr>
              <a:t>Autoregressions</a:t>
            </a:r>
            <a:r>
              <a:rPr lang="en-US" sz="1200" kern="1200" dirty="0" smtClean="0">
                <a:solidFill>
                  <a:schemeClr val="tx1"/>
                </a:solidFill>
                <a:latin typeface="Arial" charset="0"/>
                <a:ea typeface="+mn-ea"/>
                <a:cs typeface="Arial" charset="0"/>
              </a:rPr>
              <a:t>. The consensus was heavily influenced by the evidence from impulse response functions. So, it is natural for me to begin with a discussion of </a:t>
            </a:r>
            <a:r>
              <a:rPr lang="en-US" sz="1200" kern="1200" dirty="0" err="1" smtClean="0">
                <a:solidFill>
                  <a:schemeClr val="tx1"/>
                </a:solidFill>
                <a:latin typeface="Arial" charset="0"/>
                <a:ea typeface="+mn-ea"/>
                <a:cs typeface="Arial" charset="0"/>
              </a:rPr>
              <a:t>VARs.</a:t>
            </a:r>
            <a:r>
              <a:rPr lang="en-US" sz="1200" kern="1200" dirty="0" smtClean="0">
                <a:solidFill>
                  <a:schemeClr val="tx1"/>
                </a:solidFill>
                <a:latin typeface="Arial" charset="0"/>
                <a:ea typeface="+mn-ea"/>
                <a:cs typeface="Arial" charset="0"/>
              </a:rPr>
              <a:t> Actually, for reasons I’ll explain, the things we can learn from are </a:t>
            </a:r>
            <a:r>
              <a:rPr lang="en-US" sz="1200" i="1" kern="1200" dirty="0" smtClean="0">
                <a:solidFill>
                  <a:schemeClr val="tx1"/>
                </a:solidFill>
                <a:latin typeface="Arial" charset="0"/>
                <a:ea typeface="+mn-ea"/>
                <a:cs typeface="Arial" charset="0"/>
              </a:rPr>
              <a:t>Structural</a:t>
            </a:r>
            <a:r>
              <a:rPr lang="en-US" sz="1200" kern="1200" dirty="0" smtClean="0">
                <a:solidFill>
                  <a:schemeClr val="tx1"/>
                </a:solidFill>
                <a:latin typeface="Arial" charset="0"/>
                <a:ea typeface="+mn-ea"/>
                <a:cs typeface="Arial" charset="0"/>
              </a:rPr>
              <a:t> Vector </a:t>
            </a:r>
            <a:r>
              <a:rPr lang="en-US" sz="1200" kern="1200" dirty="0" err="1" smtClean="0">
                <a:solidFill>
                  <a:schemeClr val="tx1"/>
                </a:solidFill>
                <a:latin typeface="Arial" charset="0"/>
                <a:ea typeface="+mn-ea"/>
                <a:cs typeface="Arial" charset="0"/>
              </a:rPr>
              <a:t>Autoregressions</a:t>
            </a:r>
            <a:r>
              <a:rPr lang="en-US" sz="1200" kern="1200" dirty="0" smtClean="0">
                <a:solidFill>
                  <a:schemeClr val="tx1"/>
                </a:solidFill>
                <a:latin typeface="Arial" charset="0"/>
                <a:ea typeface="+mn-ea"/>
                <a:cs typeface="Arial" charset="0"/>
              </a:rPr>
              <a:t>, or SVARs. </a:t>
            </a:r>
          </a:p>
          <a:p>
            <a:r>
              <a:rPr lang="en-US" sz="1200" kern="1200" dirty="0" smtClean="0">
                <a:solidFill>
                  <a:schemeClr val="tx1"/>
                </a:solidFill>
                <a:latin typeface="Arial" charset="0"/>
                <a:ea typeface="+mn-ea"/>
                <a:cs typeface="Arial" charset="0"/>
              </a:rPr>
              <a:t> </a:t>
            </a:r>
          </a:p>
          <a:p>
            <a:r>
              <a:rPr lang="en-US" sz="1200" kern="1200" dirty="0" smtClean="0">
                <a:solidFill>
                  <a:schemeClr val="tx1"/>
                </a:solidFill>
                <a:latin typeface="Arial" charset="0"/>
                <a:ea typeface="+mn-ea"/>
                <a:cs typeface="Arial" charset="0"/>
              </a:rPr>
              <a:t>Then I’ll go through the construction of the consensus model based on SVARs. Here, I’ll be doing a selective summary of the papers of CEE and SW. </a:t>
            </a:r>
          </a:p>
          <a:p>
            <a:r>
              <a:rPr lang="en-US" sz="1200" kern="1200" dirty="0" smtClean="0">
                <a:solidFill>
                  <a:schemeClr val="tx1"/>
                </a:solidFill>
                <a:latin typeface="Arial" charset="0"/>
                <a:ea typeface="+mn-ea"/>
                <a:cs typeface="Arial" charset="0"/>
              </a:rPr>
              <a:t> </a:t>
            </a:r>
          </a:p>
          <a:p>
            <a:r>
              <a:rPr lang="en-US" sz="1200" kern="1200" dirty="0" smtClean="0">
                <a:solidFill>
                  <a:schemeClr val="tx1"/>
                </a:solidFill>
                <a:latin typeface="Arial" charset="0"/>
                <a:ea typeface="+mn-ea"/>
                <a:cs typeface="Arial" charset="0"/>
              </a:rPr>
              <a:t>Even before the current financial crisis started, the consensus model was in the middle of being retooled. This retooling process will get a new shot in the arm from the financial crisis we’re in the middle of. So, I’ll indicate what this retooling is about. I’ll pay particular attention to the introduction of financial frictions. </a:t>
            </a:r>
          </a:p>
          <a:p>
            <a:r>
              <a:rPr lang="en-US" sz="1200" kern="1200" dirty="0" smtClean="0">
                <a:solidFill>
                  <a:schemeClr val="tx1"/>
                </a:solidFill>
                <a:latin typeface="Arial" charset="0"/>
                <a:ea typeface="+mn-ea"/>
                <a:cs typeface="Arial" charset="0"/>
              </a:rPr>
              <a:t> </a:t>
            </a:r>
          </a:p>
          <a:p>
            <a:r>
              <a:rPr lang="en-US" sz="1200" kern="1200" dirty="0" smtClean="0">
                <a:solidFill>
                  <a:schemeClr val="tx1"/>
                </a:solidFill>
                <a:latin typeface="Arial" charset="0"/>
                <a:ea typeface="+mn-ea"/>
                <a:cs typeface="Arial" charset="0"/>
              </a:rPr>
              <a:t>In the final part of the discussion, which I admit now I may not have time to get to, I want to indicate a fundamental payoff we can get from monetary models, which is to give us insight into fundamental policy questions. I’ll discuss there a perspective one gets on the interaction between monetary policy and asset markets. </a:t>
            </a:r>
            <a:endParaRPr lang="en-US" sz="1200" kern="1200" dirty="0">
              <a:solidFill>
                <a:schemeClr val="tx1"/>
              </a:solidFill>
              <a:latin typeface="Arial" charset="0"/>
              <a:ea typeface="+mn-ea"/>
              <a:cs typeface="Arial" charset="0"/>
            </a:endParaRPr>
          </a:p>
        </p:txBody>
      </p:sp>
      <p:sp>
        <p:nvSpPr>
          <p:cNvPr id="4" name="Slide Number Placeholder 3"/>
          <p:cNvSpPr>
            <a:spLocks noGrp="1"/>
          </p:cNvSpPr>
          <p:nvPr>
            <p:ph type="sldNum" sz="quarter" idx="10"/>
          </p:nvPr>
        </p:nvSpPr>
        <p:spPr/>
        <p:txBody>
          <a:bodyPr/>
          <a:lstStyle/>
          <a:p>
            <a:fld id="{43C2E415-A91F-4814-ABC0-67E7DD14B77D}"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Random walk-</a:t>
            </a:r>
            <a:r>
              <a:rPr lang="en-US" dirty="0" err="1" smtClean="0"/>
              <a:t>ish</a:t>
            </a:r>
            <a:r>
              <a:rPr lang="en-US" baseline="0" dirty="0" smtClean="0"/>
              <a:t> response of output to tech shock. Big drop in inflation. Rhys Mendes has a story that has the potential to explain this. Trying to build on recent work of </a:t>
            </a:r>
            <a:r>
              <a:rPr lang="en-US" baseline="0" dirty="0" err="1" smtClean="0"/>
              <a:t>Lorenzoni</a:t>
            </a:r>
            <a:r>
              <a:rPr lang="en-US" baseline="0" dirty="0" smtClean="0"/>
              <a:t> to get an information-based reason to explain everything.</a:t>
            </a:r>
            <a:endParaRPr lang="en-US" dirty="0"/>
          </a:p>
        </p:txBody>
      </p:sp>
      <p:sp>
        <p:nvSpPr>
          <p:cNvPr id="4" name="Slide Number Placeholder 3"/>
          <p:cNvSpPr>
            <a:spLocks noGrp="1"/>
          </p:cNvSpPr>
          <p:nvPr>
            <p:ph type="sldNum" sz="quarter" idx="10"/>
          </p:nvPr>
        </p:nvSpPr>
        <p:spPr/>
        <p:txBody>
          <a:bodyPr/>
          <a:lstStyle/>
          <a:p>
            <a:pPr>
              <a:defRPr/>
            </a:pPr>
            <a:fld id="{7084C821-3718-47A4-A892-215E2918C483}" type="slidenum">
              <a:rPr lang="en-US" smtClean="0"/>
              <a:pPr>
                <a:defRPr/>
              </a:pPr>
              <a:t>27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EA4A8FB5-0BA7-4F67-9E01-939427106969}" type="slidenum">
              <a:rPr lang="en-US" smtClean="0"/>
              <a:pPr/>
              <a:t>36</a:t>
            </a:fld>
            <a:endParaRPr lang="en-US" smtClean="0"/>
          </a:p>
        </p:txBody>
      </p:sp>
      <p:sp>
        <p:nvSpPr>
          <p:cNvPr id="99331" name="Rectangle 2"/>
          <p:cNvSpPr>
            <a:spLocks noGrp="1" noRot="1" noChangeAspect="1" noChangeArrowheads="1" noTextEdit="1"/>
          </p:cNvSpPr>
          <p:nvPr>
            <p:ph type="sldImg"/>
          </p:nvPr>
        </p:nvSpPr>
        <p:spPr>
          <a:xfrm>
            <a:off x="1260475" y="722313"/>
            <a:ext cx="4799013" cy="3598862"/>
          </a:xfrm>
          <a:ln/>
        </p:spPr>
      </p:sp>
      <p:sp>
        <p:nvSpPr>
          <p:cNvPr id="99332" name="Rectangle 3"/>
          <p:cNvSpPr>
            <a:spLocks noGrp="1" noChangeArrowheads="1"/>
          </p:cNvSpPr>
          <p:nvPr>
            <p:ph type="body" idx="1"/>
          </p:nvPr>
        </p:nvSpPr>
        <p:spPr>
          <a:xfrm>
            <a:off x="974725" y="4560888"/>
            <a:ext cx="5365750" cy="4318000"/>
          </a:xfrm>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CEE, see http://faculty.wcas.northwestern.edu/~lchrist/research/modeling/publication.pdf </a:t>
            </a:r>
          </a:p>
          <a:p>
            <a:r>
              <a:rPr lang="en-US" dirty="0" smtClean="0"/>
              <a:t>For ACEL,</a:t>
            </a:r>
            <a:r>
              <a:rPr lang="en-US" baseline="0" dirty="0" smtClean="0"/>
              <a:t> see http://faculty.wcas.northwestern.edu/~lchrist/research/ACEL/acelweb.htm</a:t>
            </a:r>
            <a:endParaRPr lang="en-US" dirty="0"/>
          </a:p>
        </p:txBody>
      </p:sp>
      <p:sp>
        <p:nvSpPr>
          <p:cNvPr id="4" name="Slide Number Placeholder 3"/>
          <p:cNvSpPr>
            <a:spLocks noGrp="1"/>
          </p:cNvSpPr>
          <p:nvPr>
            <p:ph type="sldNum" sz="quarter" idx="10"/>
          </p:nvPr>
        </p:nvSpPr>
        <p:spPr/>
        <p:txBody>
          <a:bodyPr/>
          <a:lstStyle/>
          <a:p>
            <a:fld id="{43C2E415-A91F-4814-ABC0-67E7DD14B77D}" type="slidenum">
              <a:rPr lang="en-US" smtClean="0"/>
              <a:pPr/>
              <a:t>39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the general structure of the standard</a:t>
            </a:r>
            <a:r>
              <a:rPr lang="en-US" baseline="0" dirty="0" smtClean="0"/>
              <a:t> model. The structure is driven largely by the desire to get some price frictions into the model, and this is motivated by the VAR evidence that prices respond only slowly to a monetary shock. But, price frictions require price setting. And this in turn requires market power. But, if we introduce market power we don’t want to get trap into a situation where there is just one monopolist! So, we use the Dixit-</a:t>
            </a:r>
            <a:r>
              <a:rPr lang="en-US" baseline="0" dirty="0" err="1" smtClean="0"/>
              <a:t>Stiglitz</a:t>
            </a:r>
            <a:r>
              <a:rPr lang="en-US" baseline="0" dirty="0" smtClean="0"/>
              <a:t> setup to allow for monopoly power but with that power suffused over lots of firms. </a:t>
            </a:r>
            <a:endParaRPr lang="en-US" dirty="0"/>
          </a:p>
        </p:txBody>
      </p:sp>
      <p:sp>
        <p:nvSpPr>
          <p:cNvPr id="4" name="Slide Number Placeholder 3"/>
          <p:cNvSpPr>
            <a:spLocks noGrp="1"/>
          </p:cNvSpPr>
          <p:nvPr>
            <p:ph type="sldNum" sz="quarter" idx="10"/>
          </p:nvPr>
        </p:nvSpPr>
        <p:spPr/>
        <p:txBody>
          <a:bodyPr/>
          <a:lstStyle/>
          <a:p>
            <a:fld id="{43C2E415-A91F-4814-ABC0-67E7DD14B77D}" type="slidenum">
              <a:rPr lang="en-US" smtClean="0"/>
              <a:pPr/>
              <a:t>43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Perspective on the labor market is the same</a:t>
            </a:r>
            <a:r>
              <a:rPr lang="en-US" baseline="0" dirty="0" smtClean="0"/>
              <a:t> as for the goods market. Lots of monopoly power suffused across lots of agents. We’ll re-examine this later when we talk about extensions of the model. This labor market part of the model has received a lot of attention, and much work has gone into developing it further. This model is due to </a:t>
            </a:r>
            <a:r>
              <a:rPr lang="en-US" baseline="0" dirty="0" err="1" smtClean="0"/>
              <a:t>Erceg</a:t>
            </a:r>
            <a:r>
              <a:rPr lang="en-US" baseline="0" dirty="0" smtClean="0"/>
              <a:t>-Henderson-Levin.</a:t>
            </a:r>
            <a:endParaRPr lang="en-US" dirty="0"/>
          </a:p>
        </p:txBody>
      </p:sp>
      <p:sp>
        <p:nvSpPr>
          <p:cNvPr id="4" name="Slide Number Placeholder 3"/>
          <p:cNvSpPr>
            <a:spLocks noGrp="1"/>
          </p:cNvSpPr>
          <p:nvPr>
            <p:ph type="sldNum" sz="quarter" idx="10"/>
          </p:nvPr>
        </p:nvSpPr>
        <p:spPr/>
        <p:txBody>
          <a:bodyPr/>
          <a:lstStyle/>
          <a:p>
            <a:fld id="{43C2E415-A91F-4814-ABC0-67E7DD14B77D}" type="slidenum">
              <a:rPr lang="en-US" smtClean="0"/>
              <a:pPr/>
              <a:t>44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to the equations….</a:t>
            </a:r>
            <a:endParaRPr lang="en-US" dirty="0"/>
          </a:p>
        </p:txBody>
      </p:sp>
      <p:sp>
        <p:nvSpPr>
          <p:cNvPr id="4" name="Slide Number Placeholder 3"/>
          <p:cNvSpPr>
            <a:spLocks noGrp="1"/>
          </p:cNvSpPr>
          <p:nvPr>
            <p:ph type="sldNum" sz="quarter" idx="10"/>
          </p:nvPr>
        </p:nvSpPr>
        <p:spPr/>
        <p:txBody>
          <a:bodyPr/>
          <a:lstStyle/>
          <a:p>
            <a:fld id="{43C2E415-A91F-4814-ABC0-67E7DD14B77D}" type="slidenum">
              <a:rPr lang="en-US" smtClean="0"/>
              <a:pPr/>
              <a:t>45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Assumption</a:t>
            </a:r>
            <a:r>
              <a:rPr lang="en-US" baseline="0" dirty="0" smtClean="0"/>
              <a:t> about technology matches assumption made in SVAR identification.</a:t>
            </a:r>
            <a:endParaRPr lang="en-US" dirty="0"/>
          </a:p>
        </p:txBody>
      </p:sp>
      <p:sp>
        <p:nvSpPr>
          <p:cNvPr id="4" name="Slide Number Placeholder 3"/>
          <p:cNvSpPr>
            <a:spLocks noGrp="1"/>
          </p:cNvSpPr>
          <p:nvPr>
            <p:ph type="sldNum" sz="quarter" idx="10"/>
          </p:nvPr>
        </p:nvSpPr>
        <p:spPr/>
        <p:txBody>
          <a:bodyPr/>
          <a:lstStyle/>
          <a:p>
            <a:fld id="{43C2E415-A91F-4814-ABC0-67E7DD14B77D}" type="slidenum">
              <a:rPr lang="en-US" smtClean="0"/>
              <a:pPr/>
              <a:t>46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insurance markets are</a:t>
            </a:r>
            <a:r>
              <a:rPr lang="en-US" baseline="0" dirty="0" smtClean="0"/>
              <a:t> a technical device, whose purpose is to prevent monetary and other shocks from creating dispersion in wealth across economic agents. Handling that dispersion explicitly would make the analysis of the overall model computationally very burdensome, and we suspect the payoff would in any case be low. Dispersion in the distribution of income arising from idiosyncrasies in households’ ability to set wages would be very uninteresting from an economic point of view. Later, when we turn to financial frictions, we will discuss the distribution  of income/wealth between different types of households (entrepreneurs and ordinary households) that has important aggregate consequences, and has a venerable tradition in economic thought.</a:t>
            </a:r>
            <a:endParaRPr lang="en-US" dirty="0"/>
          </a:p>
        </p:txBody>
      </p:sp>
      <p:sp>
        <p:nvSpPr>
          <p:cNvPr id="4" name="Slide Number Placeholder 3"/>
          <p:cNvSpPr>
            <a:spLocks noGrp="1"/>
          </p:cNvSpPr>
          <p:nvPr>
            <p:ph type="sldNum" sz="quarter" idx="10"/>
          </p:nvPr>
        </p:nvSpPr>
        <p:spPr/>
        <p:txBody>
          <a:bodyPr/>
          <a:lstStyle/>
          <a:p>
            <a:fld id="{43C2E415-A91F-4814-ABC0-67E7DD14B77D}" type="slidenum">
              <a:rPr lang="en-US" smtClean="0"/>
              <a:pPr/>
              <a:t>54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budget constraint, we can see the usual</a:t>
            </a:r>
            <a:r>
              <a:rPr lang="en-US" baseline="0" dirty="0" smtClean="0"/>
              <a:t> trade-offs associated with money demand: when you hold more cash balances, Q, (</a:t>
            </a:r>
            <a:r>
              <a:rPr lang="en-US" baseline="0" dirty="0" err="1" smtClean="0"/>
              <a:t>i</a:t>
            </a:r>
            <a:r>
              <a:rPr lang="en-US" baseline="0" dirty="0" smtClean="0"/>
              <a:t>) you forgo interest income and (ii) you economize on transactions costs.</a:t>
            </a:r>
            <a:endParaRPr lang="en-US" dirty="0"/>
          </a:p>
        </p:txBody>
      </p:sp>
      <p:sp>
        <p:nvSpPr>
          <p:cNvPr id="4" name="Slide Number Placeholder 3"/>
          <p:cNvSpPr>
            <a:spLocks noGrp="1"/>
          </p:cNvSpPr>
          <p:nvPr>
            <p:ph type="sldNum" sz="quarter" idx="10"/>
          </p:nvPr>
        </p:nvSpPr>
        <p:spPr/>
        <p:txBody>
          <a:bodyPr/>
          <a:lstStyle/>
          <a:p>
            <a:fld id="{43C2E415-A91F-4814-ABC0-67E7DD14B77D}" type="slidenum">
              <a:rPr lang="en-US" smtClean="0"/>
              <a:pPr/>
              <a:t>56</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Increasing utilization</a:t>
            </a:r>
            <a:r>
              <a:rPr lang="en-US" baseline="0" dirty="0" smtClean="0"/>
              <a:t> of capital brings in more revenues, in the form of rent, but raises costs as well. The costs are captured by the a() function, which is increasing and convex. The degree of convexity is captured by the parameter, </a:t>
            </a:r>
            <a:r>
              <a:rPr lang="en-US" baseline="0" dirty="0" err="1" smtClean="0"/>
              <a:t>sigma_a</a:t>
            </a:r>
            <a:r>
              <a:rPr lang="en-US" baseline="0" dirty="0" smtClean="0"/>
              <a:t>. The more convex, the more costs rise with increased utilization and the less they fall with decreased utilization. Thus, the bigger is </a:t>
            </a:r>
            <a:r>
              <a:rPr lang="en-US" baseline="0" dirty="0" err="1" smtClean="0"/>
              <a:t>sigma_a</a:t>
            </a:r>
            <a:r>
              <a:rPr lang="en-US" baseline="0" dirty="0" smtClean="0"/>
              <a:t>, the less utilization varies. When </a:t>
            </a:r>
            <a:r>
              <a:rPr lang="en-US" baseline="0" dirty="0" err="1" smtClean="0"/>
              <a:t>sigma_a</a:t>
            </a:r>
            <a:r>
              <a:rPr lang="en-US" baseline="0" dirty="0" smtClean="0"/>
              <a:t> is very large, then utilization is just constant. We leave it to the econometric estimation to pick </a:t>
            </a:r>
            <a:r>
              <a:rPr lang="en-US" baseline="0" dirty="0" err="1" smtClean="0"/>
              <a:t>sigma_a</a:t>
            </a:r>
            <a:r>
              <a:rPr lang="en-US" baseline="0" dirty="0" smtClean="0"/>
              <a:t>. A lower </a:t>
            </a:r>
            <a:r>
              <a:rPr lang="en-US" baseline="0" dirty="0" err="1" smtClean="0"/>
              <a:t>sigma_a</a:t>
            </a:r>
            <a:r>
              <a:rPr lang="en-US" baseline="0" dirty="0" smtClean="0"/>
              <a:t> allows firms to expand production in response to a monetary policy shock with relatively little increase in cost (because the supply of capital services can increase, limiting the natural upward pressure on the rental rate of capital that occurs in an expansion) and so therefore relatively little increase in price. The latter is important because of the evidence that inflation rises relatively little in response to a monetary policy shock.</a:t>
            </a:r>
            <a:endParaRPr lang="en-US" dirty="0"/>
          </a:p>
        </p:txBody>
      </p:sp>
      <p:sp>
        <p:nvSpPr>
          <p:cNvPr id="4" name="Slide Number Placeholder 3"/>
          <p:cNvSpPr>
            <a:spLocks noGrp="1"/>
          </p:cNvSpPr>
          <p:nvPr>
            <p:ph type="sldNum" sz="quarter" idx="10"/>
          </p:nvPr>
        </p:nvSpPr>
        <p:spPr/>
        <p:txBody>
          <a:bodyPr/>
          <a:lstStyle/>
          <a:p>
            <a:fld id="{43C2E415-A91F-4814-ABC0-67E7DD14B77D}" type="slidenum">
              <a:rPr lang="en-US" smtClean="0"/>
              <a:pPr/>
              <a:t>57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a recent review of VARs, see http://www.faculty.econ.northwestern.edu/faculty/christiano/research/VAR/web.htm</a:t>
            </a:r>
            <a:endParaRPr lang="en-US" dirty="0"/>
          </a:p>
        </p:txBody>
      </p:sp>
      <p:sp>
        <p:nvSpPr>
          <p:cNvPr id="4" name="Slide Number Placeholder 3"/>
          <p:cNvSpPr>
            <a:spLocks noGrp="1"/>
          </p:cNvSpPr>
          <p:nvPr>
            <p:ph type="sldNum" sz="quarter" idx="10"/>
          </p:nvPr>
        </p:nvSpPr>
        <p:spPr/>
        <p:txBody>
          <a:bodyPr/>
          <a:lstStyle/>
          <a:p>
            <a:fld id="{43C2E415-A91F-4814-ABC0-67E7DD14B77D}"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Each household’s labor effort</a:t>
            </a:r>
            <a:r>
              <a:rPr lang="en-US" baseline="0" dirty="0" smtClean="0"/>
              <a:t> is combined with all other households’ labor effort to produce aggregate ‘labor power’.</a:t>
            </a:r>
            <a:endParaRPr lang="en-US" dirty="0"/>
          </a:p>
        </p:txBody>
      </p:sp>
      <p:sp>
        <p:nvSpPr>
          <p:cNvPr id="4" name="Slide Number Placeholder 3"/>
          <p:cNvSpPr>
            <a:spLocks noGrp="1"/>
          </p:cNvSpPr>
          <p:nvPr>
            <p:ph type="sldNum" sz="quarter" idx="10"/>
          </p:nvPr>
        </p:nvSpPr>
        <p:spPr/>
        <p:txBody>
          <a:bodyPr/>
          <a:lstStyle/>
          <a:p>
            <a:fld id="{43C2E415-A91F-4814-ABC0-67E7DD14B77D}" type="slidenum">
              <a:rPr lang="en-US" smtClean="0"/>
              <a:pPr/>
              <a:t>64</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rise in labor demand</a:t>
            </a:r>
            <a:r>
              <a:rPr lang="en-US" baseline="0" dirty="0" smtClean="0"/>
              <a:t> that comes, say, from an increase in demand for goods by final consumers, looks like it hits a perfectly elastic (flat) labor supply curve in the EHL model.</a:t>
            </a:r>
            <a:endParaRPr lang="en-US" dirty="0"/>
          </a:p>
        </p:txBody>
      </p:sp>
      <p:sp>
        <p:nvSpPr>
          <p:cNvPr id="4" name="Slide Number Placeholder 3"/>
          <p:cNvSpPr>
            <a:spLocks noGrp="1"/>
          </p:cNvSpPr>
          <p:nvPr>
            <p:ph type="sldNum" sz="quarter" idx="10"/>
          </p:nvPr>
        </p:nvSpPr>
        <p:spPr/>
        <p:txBody>
          <a:bodyPr/>
          <a:lstStyle/>
          <a:p>
            <a:fld id="{43C2E415-A91F-4814-ABC0-67E7DD14B77D}" type="slidenum">
              <a:rPr lang="en-US" smtClean="0"/>
              <a:pPr/>
              <a:t>66</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Gamma in the box in the previous page is the slope of the Phillips curve, from which we can obtain </a:t>
            </a:r>
            <a:r>
              <a:rPr lang="en-US" dirty="0" err="1" smtClean="0"/>
              <a:t>xip</a:t>
            </a:r>
            <a:endParaRPr lang="en-US" dirty="0"/>
          </a:p>
        </p:txBody>
      </p:sp>
      <p:sp>
        <p:nvSpPr>
          <p:cNvPr id="4" name="Slide Number Placeholder 3"/>
          <p:cNvSpPr>
            <a:spLocks noGrp="1"/>
          </p:cNvSpPr>
          <p:nvPr>
            <p:ph type="sldNum" sz="quarter" idx="10"/>
          </p:nvPr>
        </p:nvSpPr>
        <p:spPr/>
        <p:txBody>
          <a:bodyPr/>
          <a:lstStyle/>
          <a:p>
            <a:fld id="{43C2E415-A91F-4814-ABC0-67E7DD14B77D}" type="slidenum">
              <a:rPr lang="en-US" smtClean="0"/>
              <a:pPr/>
              <a:t>73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C2E415-A91F-4814-ABC0-67E7DD14B77D}" type="slidenum">
              <a:rPr lang="en-US" smtClean="0"/>
              <a:pPr/>
              <a:t>76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lot of assumptions made about price stickiness, and would like to test those out more carefully, by bringing the model into</a:t>
            </a:r>
            <a:r>
              <a:rPr lang="en-US" baseline="0" dirty="0" smtClean="0"/>
              <a:t> closer contact with micro data.</a:t>
            </a:r>
            <a:endParaRPr lang="en-US" dirty="0"/>
          </a:p>
        </p:txBody>
      </p:sp>
      <p:sp>
        <p:nvSpPr>
          <p:cNvPr id="4" name="Slide Number Placeholder 3"/>
          <p:cNvSpPr>
            <a:spLocks noGrp="1"/>
          </p:cNvSpPr>
          <p:nvPr>
            <p:ph type="sldNum" sz="quarter" idx="10"/>
          </p:nvPr>
        </p:nvSpPr>
        <p:spPr/>
        <p:txBody>
          <a:bodyPr/>
          <a:lstStyle/>
          <a:p>
            <a:fld id="{43C2E415-A91F-4814-ABC0-67E7DD14B77D}" type="slidenum">
              <a:rPr lang="en-US" smtClean="0"/>
              <a:pPr/>
              <a:t>81</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standard model, firms produce output, which is sold</a:t>
            </a:r>
            <a:r>
              <a:rPr lang="en-US" baseline="0" dirty="0" smtClean="0"/>
              <a:t> to households in the form of investment and consumption goods. The firms produce using labor and capital, which is rented to them by households. It’s from there that households get the income needed to buy the investment and consumption goods. What’s special about the standard model is the treatment of capital. The physical capital is produced in people’s backyard. What this means is that savers and investors are the same people. </a:t>
            </a:r>
            <a:endParaRPr lang="en-US" dirty="0"/>
          </a:p>
        </p:txBody>
      </p:sp>
      <p:sp>
        <p:nvSpPr>
          <p:cNvPr id="4" name="Slide Number Placeholder 3"/>
          <p:cNvSpPr>
            <a:spLocks noGrp="1"/>
          </p:cNvSpPr>
          <p:nvPr>
            <p:ph type="sldNum" sz="quarter" idx="10"/>
          </p:nvPr>
        </p:nvSpPr>
        <p:spPr/>
        <p:txBody>
          <a:bodyPr/>
          <a:lstStyle/>
          <a:p>
            <a:fld id="{43C2E415-A91F-4814-ABC0-67E7DD14B77D}" type="slidenum">
              <a:rPr lang="en-US" smtClean="0"/>
              <a:pPr/>
              <a:t>93</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823E541E-6AA9-4325-88C1-B35D60855E10}" type="slidenum">
              <a:rPr lang="en-US" smtClean="0"/>
              <a:pPr/>
              <a:t>97</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smtClean="0"/>
              <a:t>Entrepreneurs have a special ability to squeeze services out of capital. They have their own resources, or net worth. It is profitable for them to leverage their own resources to get bank loans and operate more capital than their own resources permit. So, they go to banks to get loans. The problem is that there is idiosyncratic uncertainty about the projects entrepreneurs undertake, and there is private information about this uncertainty. This creates a conflict between borrowers and lenders which is assumed to be resolved by setting up a standard debt contract between entrepreneurs and the bank. We allow the idiosyncratic uncertainty to be a shock. In the model, when sigma jumps, the bankruptcy rate jumps, external finance premium jumps, price of capital drops, net worth fall, etc.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140B2890-BA63-4FB1-942B-60ED59DF9FE4}" type="slidenum">
              <a:rPr lang="en-US" smtClean="0"/>
              <a:pPr/>
              <a:t>98</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r>
              <a:rPr lang="en-US" smtClean="0"/>
              <a:t>Entrepreneurs have a special ability to squeeze services out of capital. They have their own resources, or net worth. It is profitable for them to leverage their own resources to get bank loans and operate more capital than their own resources permit. So, they go to banks to get loans. The problem is that there is idiosyncratic uncertainty about the projects entrepreneurs undertake, and there is private information about this uncertainty. This creates a conflict between borrowers and lenders which is assumed to be resolved by setting up a standard debt contract between entrepreneurs and the bank. We allow the idiosyncratic uncertainty to be a shock. In the model, when sigma jumps, the bankruptcy rate jumps, external finance premium jumps, price of capital drops, net worth fall, etc.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8BBE3141-369C-4B0A-BD7A-F973FA784E19}" type="slidenum">
              <a:rPr lang="en-US" smtClean="0"/>
              <a:pPr/>
              <a:t>99</a:t>
            </a:fld>
            <a:endParaRPr 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r>
              <a:rPr lang="en-US" smtClean="0"/>
              <a:t>Here there is a new shock, tauoil. We associate this with the price of oil, which we think of as affecting the cost of utilizing capital. </a:t>
            </a:r>
          </a:p>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6BB5A5BF-EC16-464B-AB75-9F582EA144C1}" type="slidenum">
              <a:rPr lang="en-US" smtClean="0"/>
              <a:pPr/>
              <a:t>100</a:t>
            </a:fld>
            <a:endParaRPr 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r>
              <a:rPr lang="en-US" smtClean="0"/>
              <a:t>Here there is a new shock, tauoil. We associate this with the price of oil, which we think of as affecting the cost of utilizing capital. </a:t>
            </a:r>
          </a:p>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Much of this discussion is based on a Handbook of Macroeconomics</a:t>
            </a:r>
            <a:r>
              <a:rPr lang="en-US" baseline="0" dirty="0" smtClean="0"/>
              <a:t> (edited by Taylor and Woodford, Elsevier) written by Eichenbaum, Evans and me. A draft of that chapter may be found in http://faculty.wcas.northwestern.edu/~lchrist/research/Handbook/paper2.pdf</a:t>
            </a:r>
            <a:endParaRPr lang="en-US" dirty="0"/>
          </a:p>
        </p:txBody>
      </p:sp>
      <p:sp>
        <p:nvSpPr>
          <p:cNvPr id="4" name="Slide Number Placeholder 3"/>
          <p:cNvSpPr>
            <a:spLocks noGrp="1"/>
          </p:cNvSpPr>
          <p:nvPr>
            <p:ph type="sldNum" sz="quarter" idx="10"/>
          </p:nvPr>
        </p:nvSpPr>
        <p:spPr/>
        <p:txBody>
          <a:bodyPr/>
          <a:lstStyle/>
          <a:p>
            <a:fld id="{43C2E415-A91F-4814-ABC0-67E7DD14B77D}"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3E4E6C20-388E-4BBE-B340-3534429312C7}" type="slidenum">
              <a:rPr lang="en-US" smtClean="0"/>
              <a:pPr/>
              <a:t>101</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r>
              <a:rPr lang="en-US" smtClean="0"/>
              <a:t>Here there is a new shock, tauoil. We associate this with the price of oil, which we think of as affecting the cost of utilizing capital. </a:t>
            </a:r>
          </a:p>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1B15EF5A-1026-4D6A-BCCD-2CED4B2F037D}" type="slidenum">
              <a:rPr lang="en-US" smtClean="0"/>
              <a:pPr/>
              <a:t>102</a:t>
            </a:fld>
            <a:endParaRPr lang="en-US" dirty="0"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r>
              <a:rPr lang="en-US" dirty="0" smtClean="0"/>
              <a:t>Here there is a new shock, </a:t>
            </a:r>
            <a:r>
              <a:rPr lang="en-US" dirty="0" err="1" smtClean="0"/>
              <a:t>tauoil</a:t>
            </a:r>
            <a:r>
              <a:rPr lang="en-US" dirty="0" smtClean="0"/>
              <a:t>. We associate this with the price of oil, which we think of as affecting the cost of utilizing capital. </a:t>
            </a:r>
          </a:p>
          <a:p>
            <a:pPr eaLnBrk="1" hangingPunct="1"/>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380F9408-91C2-44DF-B464-A2E8BA4BA06F}" type="slidenum">
              <a:rPr lang="en-US" smtClean="0"/>
              <a:pPr/>
              <a:t>103</a:t>
            </a:fld>
            <a:endParaRPr 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r>
              <a:rPr lang="en-US" smtClean="0"/>
              <a:t>Here there is a new shock, tauoil. We associate this with the price of oil, which we think of as affecting the cost of utilizing capital. </a:t>
            </a:r>
          </a:p>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pPr eaLnBrk="1" hangingPunct="1"/>
            <a:endParaRPr lang="en-US" smtClean="0"/>
          </a:p>
        </p:txBody>
      </p:sp>
      <p:sp>
        <p:nvSpPr>
          <p:cNvPr id="77828" name="Slide Number Placeholder 3"/>
          <p:cNvSpPr>
            <a:spLocks noGrp="1"/>
          </p:cNvSpPr>
          <p:nvPr>
            <p:ph type="sldNum" sz="quarter" idx="5"/>
          </p:nvPr>
        </p:nvSpPr>
        <p:spPr>
          <a:noFill/>
        </p:spPr>
        <p:txBody>
          <a:bodyPr/>
          <a:lstStyle/>
          <a:p>
            <a:fld id="{0CEA1443-A0F5-4D54-AA55-8D8565201228}" type="slidenum">
              <a:rPr lang="en-US" smtClean="0"/>
              <a:pPr/>
              <a:t>104</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pPr eaLnBrk="1" hangingPunct="1"/>
            <a:r>
              <a:rPr lang="en-US" smtClean="0"/>
              <a:t>For EA, we drop bank reserves and the bank shock to the demand for reserves. </a:t>
            </a:r>
          </a:p>
        </p:txBody>
      </p:sp>
      <p:sp>
        <p:nvSpPr>
          <p:cNvPr id="78852" name="Slide Number Placeholder 3"/>
          <p:cNvSpPr>
            <a:spLocks noGrp="1"/>
          </p:cNvSpPr>
          <p:nvPr>
            <p:ph type="sldNum" sz="quarter" idx="5"/>
          </p:nvPr>
        </p:nvSpPr>
        <p:spPr>
          <a:noFill/>
        </p:spPr>
        <p:txBody>
          <a:bodyPr/>
          <a:lstStyle/>
          <a:p>
            <a:fld id="{68D2CDA8-D78D-4F41-8024-74119817E2DC}" type="slidenum">
              <a:rPr lang="en-US" smtClean="0"/>
              <a:pPr/>
              <a:t>111</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pPr eaLnBrk="1" hangingPunct="1"/>
            <a:r>
              <a:rPr lang="en-US" smtClean="0"/>
              <a:t>Markup uncomfortably important for inflation</a:t>
            </a:r>
          </a:p>
          <a:p>
            <a:pPr eaLnBrk="1" hangingPunct="1"/>
            <a:r>
              <a:rPr lang="en-US" smtClean="0"/>
              <a:t>Banking, money demand has small effect.</a:t>
            </a:r>
          </a:p>
          <a:p>
            <a:pPr eaLnBrk="1" hangingPunct="1"/>
            <a:r>
              <a:rPr lang="en-US" smtClean="0"/>
              <a:t>Monetary policy is small.</a:t>
            </a:r>
          </a:p>
        </p:txBody>
      </p:sp>
      <p:sp>
        <p:nvSpPr>
          <p:cNvPr id="79876" name="Slide Number Placeholder 3"/>
          <p:cNvSpPr>
            <a:spLocks noGrp="1"/>
          </p:cNvSpPr>
          <p:nvPr>
            <p:ph type="sldNum" sz="quarter" idx="5"/>
          </p:nvPr>
        </p:nvSpPr>
        <p:spPr>
          <a:noFill/>
        </p:spPr>
        <p:txBody>
          <a:bodyPr/>
          <a:lstStyle/>
          <a:p>
            <a:fld id="{DD559E88-0F3B-4F84-873E-28EF9E3057AD}" type="slidenum">
              <a:rPr lang="en-US" smtClean="0"/>
              <a:pPr/>
              <a:t>115</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57D11-3B41-4BDF-8A5D-29A01B763D02}" type="slidenum">
              <a:rPr lang="en-US"/>
              <a:pPr/>
              <a:t>157</a:t>
            </a:fld>
            <a:endParaRPr lang="en-US"/>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r>
              <a:rPr lang="en-US"/>
              <a:t>Discuss the flows here.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BA89CF-5EEF-4F5F-B1FF-B31A6EFBAD14}" type="slidenum">
              <a:rPr lang="en-US"/>
              <a:pPr/>
              <a:t>159</a:t>
            </a:fld>
            <a:endParaRPr lang="en-US"/>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r>
              <a:rPr lang="en-US"/>
              <a:t>Efficiency….hours variation occurs on intensive and extensive margin. Wage frictions can’t have an effect on the intensive margin in this model.</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3FC45B-2670-459E-8659-87A9C3BC4BE5}" type="slidenum">
              <a:rPr lang="en-US"/>
              <a:pPr/>
              <a:t>160</a:t>
            </a:fld>
            <a:endParaRPr 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r>
              <a:rPr lang="en-US"/>
              <a:t>Here are the sticky wages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498107AB-41E4-4528-A897-AE9149472CF5}" type="slidenum">
              <a:rPr lang="en-US" smtClean="0"/>
              <a:pPr/>
              <a:t>5</a:t>
            </a:fld>
            <a:endParaRPr lang="en-US" smtClean="0"/>
          </a:p>
        </p:txBody>
      </p:sp>
      <p:sp>
        <p:nvSpPr>
          <p:cNvPr id="83971" name="Rectangle 2"/>
          <p:cNvSpPr>
            <a:spLocks noGrp="1" noRot="1" noChangeAspect="1" noChangeArrowheads="1" noTextEdit="1"/>
          </p:cNvSpPr>
          <p:nvPr>
            <p:ph type="sldImg"/>
          </p:nvPr>
        </p:nvSpPr>
        <p:spPr>
          <a:xfrm>
            <a:off x="1260475" y="722313"/>
            <a:ext cx="4799013" cy="3598862"/>
          </a:xfrm>
          <a:ln/>
        </p:spPr>
      </p:sp>
      <p:sp>
        <p:nvSpPr>
          <p:cNvPr id="83972" name="Rectangle 3"/>
          <p:cNvSpPr>
            <a:spLocks noGrp="1" noChangeArrowheads="1"/>
          </p:cNvSpPr>
          <p:nvPr>
            <p:ph type="body" idx="1"/>
          </p:nvPr>
        </p:nvSpPr>
        <p:spPr>
          <a:xfrm>
            <a:off x="974725" y="4560888"/>
            <a:ext cx="5365750" cy="4318000"/>
          </a:xfrm>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2AA73C7F-1C7D-4F0D-866E-3DB8C0D756C8}" type="slidenum">
              <a:rPr lang="en-US" smtClean="0"/>
              <a:pPr/>
              <a:t>6</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DE2F6D59-DDD1-40DE-83CF-0C60FFE859C6}" type="slidenum">
              <a:rPr lang="en-US" smtClean="0"/>
              <a:pPr/>
              <a:t>7</a:t>
            </a:fld>
            <a:endParaRPr lang="en-US" smtClean="0"/>
          </a:p>
        </p:txBody>
      </p:sp>
      <p:sp>
        <p:nvSpPr>
          <p:cNvPr id="86019" name="Rectangle 2"/>
          <p:cNvSpPr>
            <a:spLocks noGrp="1" noRot="1" noChangeAspect="1" noChangeArrowheads="1" noTextEdit="1"/>
          </p:cNvSpPr>
          <p:nvPr>
            <p:ph type="sldImg"/>
          </p:nvPr>
        </p:nvSpPr>
        <p:spPr>
          <a:xfrm>
            <a:off x="1260475" y="722313"/>
            <a:ext cx="4799013" cy="3598862"/>
          </a:xfrm>
          <a:ln/>
        </p:spPr>
      </p:sp>
      <p:sp>
        <p:nvSpPr>
          <p:cNvPr id="86020" name="Rectangle 3"/>
          <p:cNvSpPr>
            <a:spLocks noGrp="1" noChangeArrowheads="1"/>
          </p:cNvSpPr>
          <p:nvPr>
            <p:ph type="body" idx="1"/>
          </p:nvPr>
        </p:nvSpPr>
        <p:spPr>
          <a:xfrm>
            <a:off x="974725" y="4560888"/>
            <a:ext cx="5365750" cy="4318000"/>
          </a:xfrm>
          <a:noFill/>
          <a:ln/>
        </p:spPr>
        <p:txBody>
          <a:bodyPr/>
          <a:lstStyle/>
          <a:p>
            <a:pPr eaLnBrk="1" hangingPunct="1"/>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2229304D-6ECC-4F66-A9DF-F886BBCF4F04}" type="slidenum">
              <a:rPr lang="en-US" smtClean="0"/>
              <a:pPr/>
              <a:t>8</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C69549C6-AC99-4C54-9D9D-C58FC7E87B9E}" type="slidenum">
              <a:rPr lang="en-US" smtClean="0"/>
              <a:pPr/>
              <a:t>9</a:t>
            </a:fld>
            <a:endParaRPr lang="en-US" smtClean="0"/>
          </a:p>
        </p:txBody>
      </p:sp>
      <p:sp>
        <p:nvSpPr>
          <p:cNvPr id="88067" name="Rectangle 2"/>
          <p:cNvSpPr>
            <a:spLocks noGrp="1" noRot="1" noChangeAspect="1" noChangeArrowheads="1" noTextEdit="1"/>
          </p:cNvSpPr>
          <p:nvPr>
            <p:ph type="sldImg"/>
          </p:nvPr>
        </p:nvSpPr>
        <p:spPr>
          <a:xfrm>
            <a:off x="1260475" y="722313"/>
            <a:ext cx="4799013" cy="3598862"/>
          </a:xfrm>
          <a:ln/>
        </p:spPr>
      </p:sp>
      <p:sp>
        <p:nvSpPr>
          <p:cNvPr id="88068" name="Rectangle 3"/>
          <p:cNvSpPr>
            <a:spLocks noGrp="1" noChangeArrowheads="1"/>
          </p:cNvSpPr>
          <p:nvPr>
            <p:ph type="body" idx="1"/>
          </p:nvPr>
        </p:nvSpPr>
        <p:spPr>
          <a:xfrm>
            <a:off x="974725" y="4560888"/>
            <a:ext cx="5365750" cy="4318000"/>
          </a:xfrm>
          <a:noFill/>
          <a:ln/>
        </p:spPr>
        <p:txBody>
          <a:bodyPr/>
          <a:lstStyle/>
          <a:p>
            <a:pPr eaLnBrk="1" hangingPunct="1"/>
            <a:r>
              <a:rPr lang="en-US" dirty="0" smtClean="0"/>
              <a:t>Explain</a:t>
            </a:r>
            <a:r>
              <a:rPr lang="en-US" baseline="0" dirty="0" smtClean="0"/>
              <a:t> what is a policy shock. </a:t>
            </a:r>
            <a:r>
              <a:rPr lang="en-US" baseline="0" dirty="0" err="1" smtClean="0"/>
              <a:t>Orthogonality</a:t>
            </a:r>
            <a:r>
              <a:rPr lang="en-US" baseline="0" dirty="0" smtClean="0"/>
              <a:t> assumption very important from a practical point of view. It means that shock does not immediately affect the variables that the fed looks at. Whether you’re happy about that of course depends on what variables you think the Fed looks at. We assume that the only current variables the Fed looks at are prices and wages and things like aggregate employment and also lagged stuff. It probably makes sense to think that the fed does not have an appreciable impact on current prices, wages, output, employment and so on. But, if the fed looked in a systematic way at the stock market and exchange rate too, then the </a:t>
            </a:r>
            <a:r>
              <a:rPr lang="en-US" baseline="0" dirty="0" err="1" smtClean="0"/>
              <a:t>orthogonality</a:t>
            </a:r>
            <a:r>
              <a:rPr lang="en-US" baseline="0" dirty="0" smtClean="0"/>
              <a:t> assumption would be a problem. When it comes to the US, this is probably a good assumption. For other countries, say Germany before the ECB, it is probably not a very good assumption at all. There is a literature about that. </a:t>
            </a:r>
            <a:r>
              <a:rPr lang="en-US" baseline="0" dirty="0" err="1" smtClean="0"/>
              <a:t>Roubini</a:t>
            </a:r>
            <a:r>
              <a:rPr lang="en-US" baseline="0" dirty="0" smtClean="0"/>
              <a:t> wrote an early paper about this. </a:t>
            </a:r>
          </a:p>
          <a:p>
            <a:pPr eaLnBrk="1" hangingPunct="1"/>
            <a:r>
              <a:rPr lang="en-US" baseline="0" dirty="0" smtClean="0"/>
              <a:t>  Once you have the shocks in hand, you could in principle then regress whatever variable you like, X, on the current and past values of the shock, to recover the dynamic response of X to the shock. The </a:t>
            </a:r>
            <a:r>
              <a:rPr lang="en-US" baseline="0" dirty="0" err="1" smtClean="0"/>
              <a:t>orthogonality</a:t>
            </a:r>
            <a:r>
              <a:rPr lang="en-US" baseline="0" dirty="0" smtClean="0"/>
              <a:t> assumption in the shock is crucial here. In practice, this is not an efficient way to compute impulse response functions. </a:t>
            </a:r>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BC4008-5AD4-49FB-8CA2-43B1A2617D9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0EAE7F-B47F-4EB8-B71B-0F4DDFD5F16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E4A593-13F4-4AB3-8277-B4A652515FA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5E8DF-0EF3-4158-9B9F-C8D9E9B6E6D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658F9-0A4D-43CD-8708-2DED6916F35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776D79-3EFE-437E-B994-5B5812ACD5B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76C3CC-7F80-4504-A14C-6C0223DE676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DA64D3-3490-46DC-AFF8-F2211DD3F17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686B69-7953-4D53-947B-7D1448805D8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B11A94-10EC-48E3-8084-48F23CF5965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27F05A-DC1F-4323-A056-DE25D1954C2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CEB917-4512-49CB-832B-C1279167AC4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10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10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10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11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5.emf"/><Relationship Id="rId4" Type="http://schemas.openxmlformats.org/officeDocument/2006/relationships/image" Target="../media/image44.emf"/></Relationships>
</file>

<file path=ppt/slides/_rels/slide94.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25762"/>
          </a:xfrm>
        </p:spPr>
        <p:txBody>
          <a:bodyPr>
            <a:normAutofit/>
          </a:bodyPr>
          <a:lstStyle/>
          <a:p>
            <a:r>
              <a:rPr lang="en-US" dirty="0" smtClean="0"/>
              <a:t>Recent Developments in Monetary Economics</a:t>
            </a:r>
            <a:br>
              <a:rPr lang="en-US" dirty="0" smtClean="0"/>
            </a:br>
            <a:r>
              <a:rPr lang="en-US" dirty="0" smtClean="0"/>
              <a:t/>
            </a:r>
            <a:br>
              <a:rPr lang="en-US" dirty="0" smtClean="0"/>
            </a:br>
            <a:r>
              <a:rPr lang="en-US" sz="2400" dirty="0" smtClean="0"/>
              <a:t>Lawrence Christiano</a:t>
            </a:r>
            <a:br>
              <a:rPr lang="en-US" sz="2400" dirty="0" smtClean="0"/>
            </a:br>
            <a:r>
              <a:rPr lang="en-US" sz="2400" dirty="0" smtClean="0"/>
              <a:t>Northwestern University</a:t>
            </a: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274638"/>
            <a:ext cx="8229600" cy="1096962"/>
          </a:xfrm>
        </p:spPr>
        <p:txBody>
          <a:bodyPr/>
          <a:lstStyle/>
          <a:p>
            <a:pPr eaLnBrk="1" hangingPunct="1"/>
            <a:r>
              <a:rPr lang="en-US" sz="3200" dirty="0" smtClean="0"/>
              <a:t>Identification of Technology Shocks (Blanchard-</a:t>
            </a:r>
            <a:r>
              <a:rPr lang="en-US" sz="3200" dirty="0" err="1" smtClean="0"/>
              <a:t>Quah</a:t>
            </a:r>
            <a:r>
              <a:rPr lang="en-US" sz="3200" dirty="0" smtClean="0"/>
              <a:t>, Fisher, JPE 2007)</a:t>
            </a:r>
          </a:p>
        </p:txBody>
      </p:sp>
      <p:sp>
        <p:nvSpPr>
          <p:cNvPr id="60419" name="Rectangle 3"/>
          <p:cNvSpPr>
            <a:spLocks noGrp="1" noChangeArrowheads="1"/>
          </p:cNvSpPr>
          <p:nvPr>
            <p:ph idx="1"/>
          </p:nvPr>
        </p:nvSpPr>
        <p:spPr>
          <a:xfrm>
            <a:off x="457200" y="1371600"/>
            <a:ext cx="8229600" cy="5181600"/>
          </a:xfrm>
        </p:spPr>
        <p:txBody>
          <a:bodyPr>
            <a:normAutofit/>
          </a:bodyPr>
          <a:lstStyle/>
          <a:p>
            <a:pPr eaLnBrk="1" hangingPunct="1">
              <a:lnSpc>
                <a:spcPct val="90000"/>
              </a:lnSpc>
            </a:pPr>
            <a:r>
              <a:rPr lang="en-US" sz="2800" dirty="0" smtClean="0"/>
              <a:t>There are two types of technology shocks: neutral and capital embodied</a:t>
            </a:r>
          </a:p>
          <a:p>
            <a:pPr eaLnBrk="1" hangingPunct="1">
              <a:lnSpc>
                <a:spcPct val="90000"/>
              </a:lnSpc>
            </a:pPr>
            <a:endParaRPr lang="en-US" sz="2800" dirty="0" smtClean="0">
              <a:solidFill>
                <a:srgbClr val="0000FF"/>
              </a:solidFill>
            </a:endParaRPr>
          </a:p>
          <a:p>
            <a:pPr eaLnBrk="1" hangingPunct="1">
              <a:lnSpc>
                <a:spcPct val="90000"/>
              </a:lnSpc>
            </a:pPr>
            <a:endParaRPr lang="en-US" sz="2800" dirty="0" smtClean="0">
              <a:solidFill>
                <a:srgbClr val="0000FF"/>
              </a:solidFill>
            </a:endParaRPr>
          </a:p>
          <a:p>
            <a:pPr eaLnBrk="1" hangingPunct="1">
              <a:lnSpc>
                <a:spcPct val="90000"/>
              </a:lnSpc>
            </a:pPr>
            <a:endParaRPr lang="en-US" sz="2800" dirty="0" smtClean="0">
              <a:solidFill>
                <a:srgbClr val="0000FF"/>
              </a:solidFill>
            </a:endParaRPr>
          </a:p>
          <a:p>
            <a:pPr eaLnBrk="1" hangingPunct="1">
              <a:lnSpc>
                <a:spcPct val="90000"/>
              </a:lnSpc>
            </a:pPr>
            <a:r>
              <a:rPr lang="en-US" sz="2800" dirty="0" smtClean="0"/>
              <a:t>These are only shocks that can affect labor productivity in the long run.</a:t>
            </a:r>
          </a:p>
          <a:p>
            <a:pPr eaLnBrk="1" hangingPunct="1">
              <a:lnSpc>
                <a:spcPct val="90000"/>
              </a:lnSpc>
            </a:pPr>
            <a:endParaRPr lang="en-US" sz="2800" dirty="0" smtClean="0"/>
          </a:p>
          <a:p>
            <a:pPr eaLnBrk="1" hangingPunct="1">
              <a:lnSpc>
                <a:spcPct val="90000"/>
              </a:lnSpc>
            </a:pPr>
            <a:r>
              <a:rPr lang="en-US" sz="2800" dirty="0" smtClean="0"/>
              <a:t>The only shock which also has a long run effect on the relative price of capital is a capital embodied technology shock (</a:t>
            </a:r>
            <a:r>
              <a:rPr lang="en-US" sz="2800" i="1" dirty="0" err="1" smtClean="0"/>
              <a:t>V</a:t>
            </a:r>
            <a:r>
              <a:rPr lang="en-US" sz="2800" baseline="-25000" dirty="0" err="1" smtClean="0"/>
              <a:t>t</a:t>
            </a:r>
            <a:r>
              <a:rPr lang="en-US" sz="2800" dirty="0" smtClean="0"/>
              <a:t>).</a:t>
            </a:r>
          </a:p>
        </p:txBody>
      </p:sp>
      <p:pic>
        <p:nvPicPr>
          <p:cNvPr id="60420" name="Picture 4"/>
          <p:cNvPicPr>
            <a:picLocks noChangeAspect="1" noChangeArrowheads="1"/>
          </p:cNvPicPr>
          <p:nvPr/>
        </p:nvPicPr>
        <p:blipFill>
          <a:blip r:embed="rId3"/>
          <a:srcRect/>
          <a:stretch>
            <a:fillRect/>
          </a:stretch>
        </p:blipFill>
        <p:spPr bwMode="auto">
          <a:xfrm>
            <a:off x="2743200" y="2286000"/>
            <a:ext cx="2736078" cy="134100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4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0419">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04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uiExpand="1"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endParaRPr lang="en-US" smtClean="0"/>
          </a:p>
        </p:txBody>
      </p:sp>
      <p:sp>
        <p:nvSpPr>
          <p:cNvPr id="19459" name="Rectangle 3"/>
          <p:cNvSpPr>
            <a:spLocks noGrp="1" noChangeArrowheads="1"/>
          </p:cNvSpPr>
          <p:nvPr>
            <p:ph type="body" idx="1"/>
          </p:nvPr>
        </p:nvSpPr>
        <p:spPr/>
        <p:txBody>
          <a:bodyPr/>
          <a:lstStyle/>
          <a:p>
            <a:pPr eaLnBrk="1" hangingPunct="1"/>
            <a:endParaRPr lang="en-US" smtClean="0"/>
          </a:p>
        </p:txBody>
      </p:sp>
      <p:pic>
        <p:nvPicPr>
          <p:cNvPr id="19460" name="Picture 4" descr="presentation_Page_1_Page_1"/>
          <p:cNvPicPr>
            <a:picLocks noChangeAspect="1" noChangeArrowheads="1"/>
          </p:cNvPicPr>
          <p:nvPr/>
        </p:nvPicPr>
        <p:blipFill>
          <a:blip r:embed="rId3"/>
          <a:srcRect/>
          <a:stretch>
            <a:fillRect/>
          </a:stretch>
        </p:blipFill>
        <p:spPr bwMode="auto">
          <a:xfrm>
            <a:off x="-457200" y="-454025"/>
            <a:ext cx="10058400" cy="7767638"/>
          </a:xfrm>
          <a:prstGeom prst="rect">
            <a:avLst/>
          </a:prstGeom>
          <a:noFill/>
          <a:ln w="9525">
            <a:noFill/>
            <a:miter lim="800000"/>
            <a:headEnd/>
            <a:tailEnd/>
          </a:ln>
        </p:spPr>
      </p:pic>
      <p:pic>
        <p:nvPicPr>
          <p:cNvPr id="19461" name="Picture 3"/>
          <p:cNvPicPr>
            <a:picLocks noChangeAspect="1" noChangeArrowheads="1"/>
          </p:cNvPicPr>
          <p:nvPr/>
        </p:nvPicPr>
        <p:blipFill>
          <a:blip r:embed="rId4"/>
          <a:srcRect/>
          <a:stretch>
            <a:fillRect/>
          </a:stretch>
        </p:blipFill>
        <p:spPr bwMode="auto">
          <a:xfrm>
            <a:off x="609600" y="4191000"/>
            <a:ext cx="7115175" cy="2352675"/>
          </a:xfrm>
          <a:prstGeom prst="rect">
            <a:avLst/>
          </a:prstGeom>
          <a:noFill/>
          <a:ln w="9525">
            <a:noFill/>
            <a:miter lim="800000"/>
            <a:headEnd/>
            <a:tailEnd/>
          </a:ln>
        </p:spPr>
      </p:pic>
      <p:sp>
        <p:nvSpPr>
          <p:cNvPr id="19462" name="Rectangle 6"/>
          <p:cNvSpPr>
            <a:spLocks noChangeArrowheads="1"/>
          </p:cNvSpPr>
          <p:nvPr/>
        </p:nvSpPr>
        <p:spPr bwMode="auto">
          <a:xfrm>
            <a:off x="0" y="5943600"/>
            <a:ext cx="7010400" cy="685800"/>
          </a:xfrm>
          <a:prstGeom prst="rect">
            <a:avLst/>
          </a:prstGeom>
          <a:solidFill>
            <a:schemeClr val="bg1"/>
          </a:solidFill>
          <a:ln w="9525" algn="ctr">
            <a:solidFill>
              <a:schemeClr val="bg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endParaRPr lang="en-US" smtClean="0"/>
          </a:p>
        </p:txBody>
      </p:sp>
      <p:sp>
        <p:nvSpPr>
          <p:cNvPr id="20483" name="Rectangle 3"/>
          <p:cNvSpPr>
            <a:spLocks noGrp="1" noChangeArrowheads="1"/>
          </p:cNvSpPr>
          <p:nvPr>
            <p:ph type="body" idx="1"/>
          </p:nvPr>
        </p:nvSpPr>
        <p:spPr/>
        <p:txBody>
          <a:bodyPr/>
          <a:lstStyle/>
          <a:p>
            <a:pPr eaLnBrk="1" hangingPunct="1"/>
            <a:endParaRPr lang="en-US" smtClean="0"/>
          </a:p>
        </p:txBody>
      </p:sp>
      <p:pic>
        <p:nvPicPr>
          <p:cNvPr id="20484" name="Picture 4" descr="presentation_Page_1_Page_1"/>
          <p:cNvPicPr>
            <a:picLocks noChangeAspect="1" noChangeArrowheads="1"/>
          </p:cNvPicPr>
          <p:nvPr/>
        </p:nvPicPr>
        <p:blipFill>
          <a:blip r:embed="rId3"/>
          <a:srcRect/>
          <a:stretch>
            <a:fillRect/>
          </a:stretch>
        </p:blipFill>
        <p:spPr bwMode="auto">
          <a:xfrm>
            <a:off x="-457200" y="-454025"/>
            <a:ext cx="10058400" cy="7767638"/>
          </a:xfrm>
          <a:prstGeom prst="rect">
            <a:avLst/>
          </a:prstGeom>
          <a:noFill/>
          <a:ln w="9525">
            <a:noFill/>
            <a:miter lim="800000"/>
            <a:headEnd/>
            <a:tailEnd/>
          </a:ln>
        </p:spPr>
      </p:pic>
      <p:pic>
        <p:nvPicPr>
          <p:cNvPr id="20485" name="Picture 3"/>
          <p:cNvPicPr>
            <a:picLocks noChangeAspect="1" noChangeArrowheads="1"/>
          </p:cNvPicPr>
          <p:nvPr/>
        </p:nvPicPr>
        <p:blipFill>
          <a:blip r:embed="rId4"/>
          <a:srcRect/>
          <a:stretch>
            <a:fillRect/>
          </a:stretch>
        </p:blipFill>
        <p:spPr bwMode="auto">
          <a:xfrm>
            <a:off x="609600" y="4191000"/>
            <a:ext cx="7115175" cy="2352675"/>
          </a:xfrm>
          <a:prstGeom prst="rect">
            <a:avLst/>
          </a:prstGeom>
          <a:noFill/>
          <a:ln w="9525">
            <a:noFill/>
            <a:miter lim="800000"/>
            <a:headEnd/>
            <a:tailEnd/>
          </a:ln>
        </p:spPr>
      </p:pic>
      <p:sp>
        <p:nvSpPr>
          <p:cNvPr id="20486" name="Rectangle 6"/>
          <p:cNvSpPr>
            <a:spLocks noChangeArrowheads="1"/>
          </p:cNvSpPr>
          <p:nvPr/>
        </p:nvSpPr>
        <p:spPr bwMode="auto">
          <a:xfrm>
            <a:off x="0" y="5943600"/>
            <a:ext cx="7010400" cy="685800"/>
          </a:xfrm>
          <a:prstGeom prst="rect">
            <a:avLst/>
          </a:prstGeom>
          <a:solidFill>
            <a:schemeClr val="bg1"/>
          </a:solidFill>
          <a:ln w="9525" algn="ctr">
            <a:solidFill>
              <a:schemeClr val="bg1"/>
            </a:solidFill>
            <a:round/>
            <a:headEnd/>
            <a:tailEnd/>
          </a:ln>
        </p:spPr>
        <p:txBody>
          <a:bodyPr/>
          <a:lstStyle/>
          <a:p>
            <a:endParaRPr lang="en-US"/>
          </a:p>
        </p:txBody>
      </p:sp>
      <p:cxnSp>
        <p:nvCxnSpPr>
          <p:cNvPr id="20487" name="Straight Arrow Connector 8"/>
          <p:cNvCxnSpPr>
            <a:cxnSpLocks noChangeShapeType="1"/>
          </p:cNvCxnSpPr>
          <p:nvPr/>
        </p:nvCxnSpPr>
        <p:spPr bwMode="auto">
          <a:xfrm rot="5400000">
            <a:off x="4038600" y="2209800"/>
            <a:ext cx="2895600" cy="1219200"/>
          </a:xfrm>
          <a:prstGeom prst="straightConnector1">
            <a:avLst/>
          </a:prstGeom>
          <a:noFill/>
          <a:ln w="9525" algn="ctr">
            <a:solidFill>
              <a:schemeClr val="tx1"/>
            </a:solidFill>
            <a:round/>
            <a:headEnd/>
            <a:tailEnd type="arrow" w="med" len="med"/>
          </a:ln>
        </p:spPr>
      </p:cxnSp>
      <p:sp>
        <p:nvSpPr>
          <p:cNvPr id="20488" name="TextBox 9"/>
          <p:cNvSpPr txBox="1">
            <a:spLocks noChangeArrowheads="1"/>
          </p:cNvSpPr>
          <p:nvPr/>
        </p:nvSpPr>
        <p:spPr bwMode="auto">
          <a:xfrm>
            <a:off x="5562600" y="838200"/>
            <a:ext cx="3117850" cy="369888"/>
          </a:xfrm>
          <a:prstGeom prst="rect">
            <a:avLst/>
          </a:prstGeom>
          <a:noFill/>
          <a:ln w="9525">
            <a:noFill/>
            <a:miter lim="800000"/>
            <a:headEnd/>
            <a:tailEnd/>
          </a:ln>
        </p:spPr>
        <p:txBody>
          <a:bodyPr wrap="none">
            <a:spAutoFit/>
          </a:bodyPr>
          <a:lstStyle/>
          <a:p>
            <a:r>
              <a:rPr lang="en-US"/>
              <a:t>Source of accelerator effects</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endParaRPr lang="en-US" dirty="0" smtClean="0"/>
          </a:p>
        </p:txBody>
      </p:sp>
      <p:sp>
        <p:nvSpPr>
          <p:cNvPr id="21507" name="Rectangle 3"/>
          <p:cNvSpPr>
            <a:spLocks noGrp="1" noChangeArrowheads="1"/>
          </p:cNvSpPr>
          <p:nvPr>
            <p:ph type="body" idx="1"/>
          </p:nvPr>
        </p:nvSpPr>
        <p:spPr/>
        <p:txBody>
          <a:bodyPr/>
          <a:lstStyle/>
          <a:p>
            <a:pPr eaLnBrk="1" hangingPunct="1"/>
            <a:endParaRPr lang="en-US" dirty="0" smtClean="0"/>
          </a:p>
        </p:txBody>
      </p:sp>
      <p:pic>
        <p:nvPicPr>
          <p:cNvPr id="21508" name="Picture 4" descr="presentation_Page_1_Page_1"/>
          <p:cNvPicPr>
            <a:picLocks noChangeAspect="1" noChangeArrowheads="1"/>
          </p:cNvPicPr>
          <p:nvPr/>
        </p:nvPicPr>
        <p:blipFill>
          <a:blip r:embed="rId3"/>
          <a:srcRect/>
          <a:stretch>
            <a:fillRect/>
          </a:stretch>
        </p:blipFill>
        <p:spPr bwMode="auto">
          <a:xfrm>
            <a:off x="-457200" y="-454025"/>
            <a:ext cx="10058400" cy="7767638"/>
          </a:xfrm>
          <a:prstGeom prst="rect">
            <a:avLst/>
          </a:prstGeom>
          <a:noFill/>
          <a:ln w="9525">
            <a:noFill/>
            <a:miter lim="800000"/>
            <a:headEnd/>
            <a:tailEnd/>
          </a:ln>
        </p:spPr>
      </p:pic>
      <p:pic>
        <p:nvPicPr>
          <p:cNvPr id="21509" name="Picture 3"/>
          <p:cNvPicPr>
            <a:picLocks noChangeAspect="1" noChangeArrowheads="1"/>
          </p:cNvPicPr>
          <p:nvPr/>
        </p:nvPicPr>
        <p:blipFill>
          <a:blip r:embed="rId4"/>
          <a:srcRect/>
          <a:stretch>
            <a:fillRect/>
          </a:stretch>
        </p:blipFill>
        <p:spPr bwMode="auto">
          <a:xfrm>
            <a:off x="609600" y="4191000"/>
            <a:ext cx="7115175" cy="2352675"/>
          </a:xfrm>
          <a:prstGeom prst="rect">
            <a:avLst/>
          </a:prstGeom>
          <a:noFill/>
          <a:ln w="9525">
            <a:noFill/>
            <a:miter lim="800000"/>
            <a:headEnd/>
            <a:tailEnd/>
          </a:ln>
        </p:spPr>
      </p:pic>
      <p:sp>
        <p:nvSpPr>
          <p:cNvPr id="21510" name="Rectangle 6"/>
          <p:cNvSpPr>
            <a:spLocks noChangeArrowheads="1"/>
          </p:cNvSpPr>
          <p:nvPr/>
        </p:nvSpPr>
        <p:spPr bwMode="auto">
          <a:xfrm>
            <a:off x="0" y="5943600"/>
            <a:ext cx="7010400" cy="685800"/>
          </a:xfrm>
          <a:prstGeom prst="rect">
            <a:avLst/>
          </a:prstGeom>
          <a:solidFill>
            <a:schemeClr val="bg1"/>
          </a:solidFill>
          <a:ln w="9525" algn="ctr">
            <a:solidFill>
              <a:schemeClr val="bg1"/>
            </a:solidFill>
            <a:round/>
            <a:headEnd/>
            <a:tailEnd/>
          </a:ln>
        </p:spPr>
        <p:txBody>
          <a:bodyPr/>
          <a:lstStyle/>
          <a:p>
            <a:endParaRPr lang="en-US" dirty="0"/>
          </a:p>
        </p:txBody>
      </p:sp>
      <p:cxnSp>
        <p:nvCxnSpPr>
          <p:cNvPr id="21511" name="Straight Arrow Connector 11"/>
          <p:cNvCxnSpPr>
            <a:cxnSpLocks noChangeShapeType="1"/>
          </p:cNvCxnSpPr>
          <p:nvPr/>
        </p:nvCxnSpPr>
        <p:spPr bwMode="auto">
          <a:xfrm rot="16200000" flipV="1">
            <a:off x="3810000" y="5562600"/>
            <a:ext cx="1066800" cy="457200"/>
          </a:xfrm>
          <a:prstGeom prst="straightConnector1">
            <a:avLst/>
          </a:prstGeom>
          <a:noFill/>
          <a:ln w="9525" algn="ctr">
            <a:solidFill>
              <a:schemeClr val="tx1"/>
            </a:solidFill>
            <a:round/>
            <a:headEnd/>
            <a:tailEnd type="arrow" w="med" len="med"/>
          </a:ln>
        </p:spPr>
      </p:cxnSp>
      <p:sp>
        <p:nvSpPr>
          <p:cNvPr id="21512" name="TextBox 12"/>
          <p:cNvSpPr txBox="1">
            <a:spLocks noChangeArrowheads="1"/>
          </p:cNvSpPr>
          <p:nvPr/>
        </p:nvSpPr>
        <p:spPr bwMode="auto">
          <a:xfrm>
            <a:off x="4724400" y="6096000"/>
            <a:ext cx="3438525" cy="369888"/>
          </a:xfrm>
          <a:prstGeom prst="rect">
            <a:avLst/>
          </a:prstGeom>
          <a:noFill/>
          <a:ln w="9525">
            <a:noFill/>
            <a:miter lim="800000"/>
            <a:headEnd/>
            <a:tailEnd/>
          </a:ln>
        </p:spPr>
        <p:txBody>
          <a:bodyPr wrap="none">
            <a:spAutoFit/>
          </a:bodyPr>
          <a:lstStyle/>
          <a:p>
            <a:r>
              <a:rPr lang="en-US" dirty="0"/>
              <a:t>Source of Fisher deflation effect</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endParaRPr lang="en-US" smtClean="0"/>
          </a:p>
        </p:txBody>
      </p:sp>
      <p:sp>
        <p:nvSpPr>
          <p:cNvPr id="22531" name="Rectangle 3"/>
          <p:cNvSpPr>
            <a:spLocks noGrp="1" noChangeArrowheads="1"/>
          </p:cNvSpPr>
          <p:nvPr>
            <p:ph type="body" idx="1"/>
          </p:nvPr>
        </p:nvSpPr>
        <p:spPr/>
        <p:txBody>
          <a:bodyPr/>
          <a:lstStyle/>
          <a:p>
            <a:pPr eaLnBrk="1" hangingPunct="1"/>
            <a:endParaRPr lang="en-US" smtClean="0"/>
          </a:p>
        </p:txBody>
      </p:sp>
      <p:pic>
        <p:nvPicPr>
          <p:cNvPr id="22532" name="Picture 4" descr="presentation_Page_1_Page_1"/>
          <p:cNvPicPr>
            <a:picLocks noChangeAspect="1" noChangeArrowheads="1"/>
          </p:cNvPicPr>
          <p:nvPr/>
        </p:nvPicPr>
        <p:blipFill>
          <a:blip r:embed="rId3"/>
          <a:srcRect/>
          <a:stretch>
            <a:fillRect/>
          </a:stretch>
        </p:blipFill>
        <p:spPr bwMode="auto">
          <a:xfrm>
            <a:off x="-457200" y="-454025"/>
            <a:ext cx="10058400" cy="7767638"/>
          </a:xfrm>
          <a:prstGeom prst="rect">
            <a:avLst/>
          </a:prstGeom>
          <a:noFill/>
          <a:ln w="9525">
            <a:noFill/>
            <a:miter lim="800000"/>
            <a:headEnd/>
            <a:tailEnd/>
          </a:ln>
        </p:spPr>
      </p:pic>
      <p:pic>
        <p:nvPicPr>
          <p:cNvPr id="22533" name="Picture 3"/>
          <p:cNvPicPr>
            <a:picLocks noChangeAspect="1" noChangeArrowheads="1"/>
          </p:cNvPicPr>
          <p:nvPr/>
        </p:nvPicPr>
        <p:blipFill>
          <a:blip r:embed="rId4"/>
          <a:srcRect/>
          <a:stretch>
            <a:fillRect/>
          </a:stretch>
        </p:blipFill>
        <p:spPr bwMode="auto">
          <a:xfrm>
            <a:off x="609600" y="4191000"/>
            <a:ext cx="7115175" cy="2352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fontScale="90000"/>
          </a:bodyPr>
          <a:lstStyle/>
          <a:p>
            <a:pPr eaLnBrk="1" hangingPunct="1"/>
            <a:r>
              <a:rPr lang="en-US" smtClean="0"/>
              <a:t>Prediction of financial friction model:</a:t>
            </a:r>
          </a:p>
        </p:txBody>
      </p:sp>
      <p:sp>
        <p:nvSpPr>
          <p:cNvPr id="3" name="Content Placeholder 2"/>
          <p:cNvSpPr>
            <a:spLocks noGrp="1"/>
          </p:cNvSpPr>
          <p:nvPr>
            <p:ph idx="1"/>
          </p:nvPr>
        </p:nvSpPr>
        <p:spPr/>
        <p:txBody>
          <a:bodyPr>
            <a:normAutofit lnSpcReduction="10000"/>
          </a:bodyPr>
          <a:lstStyle/>
          <a:p>
            <a:pPr eaLnBrk="1" hangingPunct="1">
              <a:defRPr/>
            </a:pPr>
            <a:r>
              <a:rPr lang="en-US" dirty="0" smtClean="0"/>
              <a:t>Shocks that drive output and price in the same direction (‘demand’) accelerated by financial frictions.</a:t>
            </a:r>
          </a:p>
          <a:p>
            <a:pPr lvl="1" eaLnBrk="1" hangingPunct="1">
              <a:defRPr/>
            </a:pPr>
            <a:r>
              <a:rPr lang="en-US" dirty="0" smtClean="0"/>
              <a:t>Fisher and earnings effects reinforce each other. </a:t>
            </a:r>
          </a:p>
          <a:p>
            <a:pPr eaLnBrk="1" hangingPunct="1">
              <a:defRPr/>
            </a:pPr>
            <a:endParaRPr lang="en-US" dirty="0" smtClean="0"/>
          </a:p>
          <a:p>
            <a:pPr eaLnBrk="1" hangingPunct="1">
              <a:defRPr/>
            </a:pPr>
            <a:r>
              <a:rPr lang="en-US" dirty="0" smtClean="0"/>
              <a:t>Shocks that drive output and price in opposite directions (‘supply’) not much affected by financial frictions. </a:t>
            </a:r>
          </a:p>
          <a:p>
            <a:pPr lvl="1" eaLnBrk="1" hangingPunct="1">
              <a:defRPr/>
            </a:pPr>
            <a:r>
              <a:rPr lang="en-US" dirty="0" smtClean="0"/>
              <a:t>Fisher and earnings effects cancel each other.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Model with Financial Frictions</a:t>
            </a:r>
            <a:endParaRPr lang="en-US" dirty="0"/>
          </a:p>
        </p:txBody>
      </p:sp>
      <p:sp>
        <p:nvSpPr>
          <p:cNvPr id="4" name="Oval 3"/>
          <p:cNvSpPr/>
          <p:nvPr/>
        </p:nvSpPr>
        <p:spPr>
          <a:xfrm>
            <a:off x="3124200" y="838200"/>
            <a:ext cx="2667000" cy="2057400"/>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Firms</a:t>
            </a:r>
            <a:endParaRPr lang="en-US" dirty="0">
              <a:solidFill>
                <a:schemeClr val="tx1"/>
              </a:solidFill>
            </a:endParaRPr>
          </a:p>
        </p:txBody>
      </p:sp>
      <p:sp>
        <p:nvSpPr>
          <p:cNvPr id="5" name="Oval 4"/>
          <p:cNvSpPr/>
          <p:nvPr/>
        </p:nvSpPr>
        <p:spPr>
          <a:xfrm>
            <a:off x="1143000" y="4343400"/>
            <a:ext cx="2438400" cy="2133600"/>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household</a:t>
            </a:r>
            <a:endParaRPr lang="en-US" dirty="0">
              <a:solidFill>
                <a:schemeClr val="tx1"/>
              </a:solidFill>
            </a:endParaRPr>
          </a:p>
        </p:txBody>
      </p:sp>
      <p:sp>
        <p:nvSpPr>
          <p:cNvPr id="6" name="Oval 5"/>
          <p:cNvSpPr/>
          <p:nvPr/>
        </p:nvSpPr>
        <p:spPr>
          <a:xfrm>
            <a:off x="6400800" y="2819400"/>
            <a:ext cx="2438400" cy="1905000"/>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Entrepreneurs</a:t>
            </a:r>
            <a:endParaRPr lang="en-US" dirty="0">
              <a:solidFill>
                <a:schemeClr val="tx1"/>
              </a:solidFill>
            </a:endParaRPr>
          </a:p>
        </p:txBody>
      </p:sp>
      <p:sp>
        <p:nvSpPr>
          <p:cNvPr id="7" name="Oval 6"/>
          <p:cNvSpPr/>
          <p:nvPr/>
        </p:nvSpPr>
        <p:spPr>
          <a:xfrm>
            <a:off x="381000" y="2286000"/>
            <a:ext cx="1981200" cy="1447800"/>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Labor market</a:t>
            </a:r>
            <a:endParaRPr lang="en-US" dirty="0">
              <a:solidFill>
                <a:schemeClr val="tx1"/>
              </a:solidFill>
            </a:endParaRPr>
          </a:p>
        </p:txBody>
      </p:sp>
      <p:cxnSp>
        <p:nvCxnSpPr>
          <p:cNvPr id="9" name="Straight Arrow Connector 8"/>
          <p:cNvCxnSpPr/>
          <p:nvPr/>
        </p:nvCxnSpPr>
        <p:spPr>
          <a:xfrm rot="16200000" flipV="1">
            <a:off x="1524000" y="3962400"/>
            <a:ext cx="5334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a:off x="5715000" y="2362200"/>
            <a:ext cx="10668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286000" y="2209800"/>
            <a:ext cx="7620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3505200" y="3276600"/>
            <a:ext cx="2057400" cy="914400"/>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Capital Producers</a:t>
            </a:r>
            <a:endParaRPr lang="en-US" dirty="0">
              <a:solidFill>
                <a:schemeClr val="tx1"/>
              </a:solidFill>
            </a:endParaRPr>
          </a:p>
        </p:txBody>
      </p:sp>
      <p:cxnSp>
        <p:nvCxnSpPr>
          <p:cNvPr id="21" name="Straight Arrow Connector 20"/>
          <p:cNvCxnSpPr/>
          <p:nvPr/>
        </p:nvCxnSpPr>
        <p:spPr>
          <a:xfrm rot="5400000">
            <a:off x="2209800" y="3048000"/>
            <a:ext cx="16002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a:off x="4457700" y="3086100"/>
            <a:ext cx="228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286000" y="1981200"/>
            <a:ext cx="304800" cy="369332"/>
          </a:xfrm>
          <a:prstGeom prst="rect">
            <a:avLst/>
          </a:prstGeom>
          <a:noFill/>
        </p:spPr>
        <p:txBody>
          <a:bodyPr wrap="square" rtlCol="0">
            <a:spAutoFit/>
          </a:bodyPr>
          <a:lstStyle/>
          <a:p>
            <a:r>
              <a:rPr lang="en-US" i="1" dirty="0" smtClean="0"/>
              <a:t>L</a:t>
            </a:r>
            <a:endParaRPr lang="en-US" i="1" dirty="0"/>
          </a:p>
        </p:txBody>
      </p:sp>
      <p:sp>
        <p:nvSpPr>
          <p:cNvPr id="25" name="Content Placeholder 24"/>
          <p:cNvSpPr txBox="1">
            <a:spLocks noGrp="1"/>
          </p:cNvSpPr>
          <p:nvPr>
            <p:ph idx="1"/>
          </p:nvPr>
        </p:nvSpPr>
        <p:spPr>
          <a:xfrm>
            <a:off x="457200" y="990600"/>
            <a:ext cx="8229600" cy="584775"/>
          </a:xfrm>
          <a:prstGeom prst="rect">
            <a:avLst/>
          </a:prstGeom>
          <a:noFill/>
        </p:spPr>
        <p:txBody>
          <a:bodyPr wrap="square" rtlCol="0">
            <a:spAutoFit/>
          </a:bodyPr>
          <a:lstStyle/>
          <a:p>
            <a:endParaRPr lang="en-US" i="1" dirty="0"/>
          </a:p>
        </p:txBody>
      </p:sp>
      <p:sp>
        <p:nvSpPr>
          <p:cNvPr id="26" name="TextBox 25"/>
          <p:cNvSpPr txBox="1"/>
          <p:nvPr/>
        </p:nvSpPr>
        <p:spPr>
          <a:xfrm>
            <a:off x="2667000" y="2971800"/>
            <a:ext cx="304800" cy="369332"/>
          </a:xfrm>
          <a:prstGeom prst="rect">
            <a:avLst/>
          </a:prstGeom>
          <a:noFill/>
        </p:spPr>
        <p:txBody>
          <a:bodyPr wrap="square" rtlCol="0">
            <a:spAutoFit/>
          </a:bodyPr>
          <a:lstStyle/>
          <a:p>
            <a:r>
              <a:rPr lang="en-US" i="1" dirty="0" smtClean="0"/>
              <a:t>C</a:t>
            </a:r>
            <a:endParaRPr lang="en-US" i="1" dirty="0"/>
          </a:p>
        </p:txBody>
      </p:sp>
      <p:sp>
        <p:nvSpPr>
          <p:cNvPr id="29" name="TextBox 28"/>
          <p:cNvSpPr txBox="1"/>
          <p:nvPr/>
        </p:nvSpPr>
        <p:spPr>
          <a:xfrm>
            <a:off x="3962400" y="2895600"/>
            <a:ext cx="304800" cy="369332"/>
          </a:xfrm>
          <a:prstGeom prst="rect">
            <a:avLst/>
          </a:prstGeom>
          <a:noFill/>
        </p:spPr>
        <p:txBody>
          <a:bodyPr wrap="square" rtlCol="0">
            <a:spAutoFit/>
          </a:bodyPr>
          <a:lstStyle/>
          <a:p>
            <a:r>
              <a:rPr lang="en-US" i="1" dirty="0" smtClean="0"/>
              <a:t>I</a:t>
            </a:r>
            <a:endParaRPr lang="en-US" i="1" dirty="0"/>
          </a:p>
        </p:txBody>
      </p:sp>
      <p:sp>
        <p:nvSpPr>
          <p:cNvPr id="30" name="TextBox 29"/>
          <p:cNvSpPr txBox="1"/>
          <p:nvPr/>
        </p:nvSpPr>
        <p:spPr>
          <a:xfrm>
            <a:off x="6248400" y="2133600"/>
            <a:ext cx="304800" cy="369332"/>
          </a:xfrm>
          <a:prstGeom prst="rect">
            <a:avLst/>
          </a:prstGeom>
          <a:noFill/>
        </p:spPr>
        <p:txBody>
          <a:bodyPr wrap="square" rtlCol="0">
            <a:spAutoFit/>
          </a:bodyPr>
          <a:lstStyle/>
          <a:p>
            <a:r>
              <a:rPr lang="en-US" i="1" dirty="0" smtClean="0"/>
              <a:t>K</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9" grpId="0" animBg="1"/>
      <p:bldP spid="24" grpId="0"/>
      <p:bldP spid="26" grpId="0"/>
      <p:bldP spid="29" grpId="0"/>
      <p:bldP spid="30"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Model with Financial Frictions</a:t>
            </a:r>
            <a:endParaRPr lang="en-US" dirty="0"/>
          </a:p>
        </p:txBody>
      </p:sp>
      <p:sp>
        <p:nvSpPr>
          <p:cNvPr id="4" name="Oval 3"/>
          <p:cNvSpPr/>
          <p:nvPr/>
        </p:nvSpPr>
        <p:spPr>
          <a:xfrm>
            <a:off x="3124200" y="838200"/>
            <a:ext cx="2667000" cy="2057400"/>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Firms</a:t>
            </a:r>
            <a:endParaRPr lang="en-US" dirty="0">
              <a:solidFill>
                <a:schemeClr val="tx1"/>
              </a:solidFill>
            </a:endParaRPr>
          </a:p>
        </p:txBody>
      </p:sp>
      <p:sp>
        <p:nvSpPr>
          <p:cNvPr id="5" name="Oval 4"/>
          <p:cNvSpPr/>
          <p:nvPr/>
        </p:nvSpPr>
        <p:spPr>
          <a:xfrm>
            <a:off x="1143000" y="4343400"/>
            <a:ext cx="2438400" cy="2133600"/>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household</a:t>
            </a:r>
            <a:endParaRPr lang="en-US" dirty="0">
              <a:solidFill>
                <a:schemeClr val="tx1"/>
              </a:solidFill>
            </a:endParaRPr>
          </a:p>
        </p:txBody>
      </p:sp>
      <p:sp>
        <p:nvSpPr>
          <p:cNvPr id="6" name="Oval 5"/>
          <p:cNvSpPr/>
          <p:nvPr/>
        </p:nvSpPr>
        <p:spPr>
          <a:xfrm>
            <a:off x="6400800" y="2819400"/>
            <a:ext cx="2438400" cy="1905000"/>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Entrepreneurs</a:t>
            </a:r>
            <a:endParaRPr lang="en-US" dirty="0">
              <a:solidFill>
                <a:schemeClr val="tx1"/>
              </a:solidFill>
            </a:endParaRPr>
          </a:p>
        </p:txBody>
      </p:sp>
      <p:sp>
        <p:nvSpPr>
          <p:cNvPr id="7" name="Oval 6"/>
          <p:cNvSpPr/>
          <p:nvPr/>
        </p:nvSpPr>
        <p:spPr>
          <a:xfrm>
            <a:off x="381000" y="2286000"/>
            <a:ext cx="1981200" cy="1447800"/>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Labor market</a:t>
            </a:r>
            <a:endParaRPr lang="en-US" dirty="0">
              <a:solidFill>
                <a:schemeClr val="tx1"/>
              </a:solidFill>
            </a:endParaRPr>
          </a:p>
        </p:txBody>
      </p:sp>
      <p:sp>
        <p:nvSpPr>
          <p:cNvPr id="10" name="Oval 9"/>
          <p:cNvSpPr/>
          <p:nvPr/>
        </p:nvSpPr>
        <p:spPr>
          <a:xfrm>
            <a:off x="4495800" y="4495800"/>
            <a:ext cx="1905000" cy="1676400"/>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banks</a:t>
            </a:r>
            <a:endParaRPr lang="en-US" dirty="0">
              <a:solidFill>
                <a:schemeClr val="tx1"/>
              </a:solidFill>
            </a:endParaRPr>
          </a:p>
        </p:txBody>
      </p:sp>
      <p:cxnSp>
        <p:nvCxnSpPr>
          <p:cNvPr id="12" name="Straight Arrow Connector 11"/>
          <p:cNvCxnSpPr/>
          <p:nvPr/>
        </p:nvCxnSpPr>
        <p:spPr>
          <a:xfrm>
            <a:off x="3657600" y="5334000"/>
            <a:ext cx="762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6172200" y="4343400"/>
            <a:ext cx="3810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3505200" y="3276600"/>
            <a:ext cx="2057400" cy="914400"/>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Capital Producers</a:t>
            </a:r>
            <a:endParaRPr lang="en-US" dirty="0">
              <a:solidFill>
                <a:schemeClr val="tx1"/>
              </a:solidFill>
            </a:endParaRPr>
          </a:p>
        </p:txBody>
      </p:sp>
      <p:sp>
        <p:nvSpPr>
          <p:cNvPr id="25" name="Content Placeholder 24"/>
          <p:cNvSpPr txBox="1">
            <a:spLocks noGrp="1"/>
          </p:cNvSpPr>
          <p:nvPr>
            <p:ph idx="1"/>
          </p:nvPr>
        </p:nvSpPr>
        <p:spPr>
          <a:xfrm>
            <a:off x="457200" y="990600"/>
            <a:ext cx="8229600" cy="584775"/>
          </a:xfrm>
          <a:prstGeom prst="rect">
            <a:avLst/>
          </a:prstGeom>
          <a:noFill/>
        </p:spPr>
        <p:txBody>
          <a:bodyPr wrap="square" rtlCol="0">
            <a:spAutoFit/>
          </a:bodyPr>
          <a:lstStyle/>
          <a:p>
            <a:endParaRPr lang="en-US" i="1" dirty="0"/>
          </a:p>
        </p:txBody>
      </p:sp>
      <p:sp>
        <p:nvSpPr>
          <p:cNvPr id="27" name="TextBox 26"/>
          <p:cNvSpPr txBox="1"/>
          <p:nvPr/>
        </p:nvSpPr>
        <p:spPr>
          <a:xfrm>
            <a:off x="6477000" y="4800600"/>
            <a:ext cx="762000" cy="369332"/>
          </a:xfrm>
          <a:prstGeom prst="rect">
            <a:avLst/>
          </a:prstGeom>
          <a:noFill/>
        </p:spPr>
        <p:txBody>
          <a:bodyPr wrap="square" rtlCol="0">
            <a:spAutoFit/>
          </a:bodyPr>
          <a:lstStyle/>
          <a:p>
            <a:r>
              <a:rPr lang="en-US" i="1" dirty="0" smtClean="0"/>
              <a:t>Loans</a:t>
            </a:r>
            <a:endParaRPr lang="en-US" i="1" dirty="0"/>
          </a:p>
        </p:txBody>
      </p:sp>
      <p:sp>
        <p:nvSpPr>
          <p:cNvPr id="28" name="TextBox 27"/>
          <p:cNvSpPr txBox="1"/>
          <p:nvPr/>
        </p:nvSpPr>
        <p:spPr>
          <a:xfrm>
            <a:off x="5791200" y="3429000"/>
            <a:ext cx="381000" cy="369332"/>
          </a:xfrm>
          <a:prstGeom prst="rect">
            <a:avLst/>
          </a:prstGeom>
          <a:noFill/>
        </p:spPr>
        <p:txBody>
          <a:bodyPr wrap="square" rtlCol="0">
            <a:spAutoFit/>
          </a:bodyPr>
          <a:lstStyle/>
          <a:p>
            <a:r>
              <a:rPr lang="en-US" i="1" dirty="0" smtClean="0"/>
              <a:t>K’</a:t>
            </a:r>
            <a:endParaRPr lang="en-US" i="1" dirty="0"/>
          </a:p>
        </p:txBody>
      </p:sp>
      <p:cxnSp>
        <p:nvCxnSpPr>
          <p:cNvPr id="34" name="Straight Arrow Connector 33"/>
          <p:cNvCxnSpPr/>
          <p:nvPr/>
        </p:nvCxnSpPr>
        <p:spPr>
          <a:xfrm flipV="1">
            <a:off x="5638800" y="3810000"/>
            <a:ext cx="6858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0" grpId="0" animBg="1"/>
      <p:bldP spid="19" grpId="0" animBg="1"/>
      <p:bldP spid="27" grpId="0"/>
      <p:bldP spid="28"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equations of the financial friction model</a:t>
            </a:r>
            <a:endParaRPr lang="en-US" dirty="0"/>
          </a:p>
        </p:txBody>
      </p:sp>
      <p:sp>
        <p:nvSpPr>
          <p:cNvPr id="3" name="Content Placeholder 2"/>
          <p:cNvSpPr>
            <a:spLocks noGrp="1"/>
          </p:cNvSpPr>
          <p:nvPr>
            <p:ph idx="1"/>
          </p:nvPr>
        </p:nvSpPr>
        <p:spPr>
          <a:xfrm>
            <a:off x="457200" y="1447800"/>
            <a:ext cx="8229600" cy="5105400"/>
          </a:xfrm>
        </p:spPr>
        <p:txBody>
          <a:bodyPr>
            <a:normAutofit fontScale="92500" lnSpcReduction="20000"/>
          </a:bodyPr>
          <a:lstStyle/>
          <a:p>
            <a:endParaRPr lang="en-US" dirty="0" smtClean="0"/>
          </a:p>
          <a:p>
            <a:endParaRPr lang="en-US" dirty="0" smtClean="0"/>
          </a:p>
          <a:p>
            <a:r>
              <a:rPr lang="en-US" dirty="0" smtClean="0"/>
              <a:t>Net addition of two equations to consensus model:</a:t>
            </a:r>
          </a:p>
          <a:p>
            <a:endParaRPr lang="en-US" dirty="0" smtClean="0"/>
          </a:p>
          <a:p>
            <a:endParaRPr lang="en-US" dirty="0" smtClean="0"/>
          </a:p>
          <a:p>
            <a:pPr lvl="1"/>
            <a:r>
              <a:rPr lang="en-US" dirty="0" smtClean="0"/>
              <a:t>Subtract the household </a:t>
            </a:r>
            <a:r>
              <a:rPr lang="en-US" dirty="0" err="1" smtClean="0"/>
              <a:t>intertemporal</a:t>
            </a:r>
            <a:r>
              <a:rPr lang="en-US" dirty="0" smtClean="0"/>
              <a:t> equation for capital.</a:t>
            </a:r>
          </a:p>
          <a:p>
            <a:endParaRPr lang="en-US" dirty="0" smtClean="0"/>
          </a:p>
          <a:p>
            <a:endParaRPr lang="en-US" dirty="0" smtClean="0"/>
          </a:p>
          <a:p>
            <a:pPr lvl="1"/>
            <a:r>
              <a:rPr lang="en-US" dirty="0" smtClean="0"/>
              <a:t>Add</a:t>
            </a:r>
            <a:r>
              <a:rPr lang="en-US" dirty="0" smtClean="0"/>
              <a:t> </a:t>
            </a:r>
            <a:r>
              <a:rPr lang="en-US" dirty="0" smtClean="0"/>
              <a:t>three equations pertaining to the entrepreneurs</a:t>
            </a:r>
            <a:endParaRPr 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Three equations pertaining to entrepreneur</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Law of motion of net worth</a:t>
            </a:r>
            <a:endParaRPr lang="en-US" dirty="0" smtClean="0"/>
          </a:p>
          <a:p>
            <a:pPr lvl="1"/>
            <a:endParaRPr lang="en-US" dirty="0" smtClean="0"/>
          </a:p>
          <a:p>
            <a:r>
              <a:rPr lang="en-US" dirty="0" smtClean="0"/>
              <a:t>Zero-profit </a:t>
            </a:r>
            <a:r>
              <a:rPr lang="en-US" dirty="0" smtClean="0"/>
              <a:t>conditions of </a:t>
            </a:r>
            <a:r>
              <a:rPr lang="en-US" dirty="0" smtClean="0"/>
              <a:t>banks</a:t>
            </a:r>
          </a:p>
          <a:p>
            <a:endParaRPr lang="en-US" dirty="0" smtClean="0"/>
          </a:p>
          <a:p>
            <a:endParaRPr lang="en-US" dirty="0" smtClean="0"/>
          </a:p>
          <a:p>
            <a:endParaRPr lang="en-US" dirty="0" smtClean="0"/>
          </a:p>
          <a:p>
            <a:pPr lvl="1"/>
            <a:endParaRPr lang="en-US" dirty="0" smtClean="0"/>
          </a:p>
          <a:p>
            <a:r>
              <a:rPr lang="en-US" dirty="0" smtClean="0"/>
              <a:t>Optimality condition associated with entrepreneur’s choice of contract.</a:t>
            </a:r>
          </a:p>
          <a:p>
            <a:endParaRPr lang="en-US" dirty="0"/>
          </a:p>
        </p:txBody>
      </p:sp>
      <p:pic>
        <p:nvPicPr>
          <p:cNvPr id="5122" name="Picture 2"/>
          <p:cNvPicPr>
            <a:picLocks noChangeAspect="1" noChangeArrowheads="1"/>
          </p:cNvPicPr>
          <p:nvPr/>
        </p:nvPicPr>
        <p:blipFill>
          <a:blip r:embed="rId2"/>
          <a:srcRect/>
          <a:stretch>
            <a:fillRect/>
          </a:stretch>
        </p:blipFill>
        <p:spPr bwMode="auto">
          <a:xfrm>
            <a:off x="609600" y="3352800"/>
            <a:ext cx="8129089" cy="10897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Empirical Analysis of Financial Friction Model</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r>
              <a:rPr lang="en-US" dirty="0" smtClean="0"/>
              <a:t>Christiano-Motto-</a:t>
            </a:r>
            <a:r>
              <a:rPr lang="en-US" dirty="0" err="1" smtClean="0"/>
              <a:t>Rostagno</a:t>
            </a:r>
            <a:r>
              <a:rPr lang="en-US" dirty="0" smtClean="0"/>
              <a:t> (2008), based on Bernanke-Gertler-Gilchrist (1999) model of financial frictions.</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endParaRPr lang="en-US" smtClean="0"/>
          </a:p>
        </p:txBody>
      </p:sp>
      <p:sp>
        <p:nvSpPr>
          <p:cNvPr id="32771" name="Rectangle 3"/>
          <p:cNvSpPr>
            <a:spLocks noGrp="1" noChangeArrowheads="1"/>
          </p:cNvSpPr>
          <p:nvPr>
            <p:ph idx="1"/>
          </p:nvPr>
        </p:nvSpPr>
        <p:spPr/>
        <p:txBody>
          <a:bodyPr/>
          <a:lstStyle/>
          <a:p>
            <a:pPr eaLnBrk="1" hangingPunct="1"/>
            <a:endParaRPr lang="en-US" smtClean="0"/>
          </a:p>
        </p:txBody>
      </p:sp>
      <p:pic>
        <p:nvPicPr>
          <p:cNvPr id="32772" name="Picture 4" descr="temp2_Page_1"/>
          <p:cNvPicPr>
            <a:picLocks noChangeAspect="1" noChangeArrowheads="1"/>
          </p:cNvPicPr>
          <p:nvPr/>
        </p:nvPicPr>
        <p:blipFill>
          <a:blip r:embed="rId2"/>
          <a:srcRect/>
          <a:stretch>
            <a:fillRect/>
          </a:stretch>
        </p:blipFill>
        <p:spPr bwMode="auto">
          <a:xfrm>
            <a:off x="-152400" y="-457200"/>
            <a:ext cx="10058400" cy="7767638"/>
          </a:xfrm>
          <a:prstGeom prst="rect">
            <a:avLst/>
          </a:prstGeom>
          <a:noFill/>
          <a:ln w="9525">
            <a:noFill/>
            <a:miter lim="800000"/>
            <a:headEnd/>
            <a:tailEnd/>
          </a:ln>
        </p:spPr>
      </p:pic>
      <p:sp>
        <p:nvSpPr>
          <p:cNvPr id="32773" name="Rectangle 5"/>
          <p:cNvSpPr>
            <a:spLocks noChangeArrowheads="1"/>
          </p:cNvSpPr>
          <p:nvPr/>
        </p:nvSpPr>
        <p:spPr bwMode="auto">
          <a:xfrm>
            <a:off x="8229600" y="6705600"/>
            <a:ext cx="685800" cy="3048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2774" name="Rectangle 6"/>
          <p:cNvSpPr>
            <a:spLocks noChangeArrowheads="1"/>
          </p:cNvSpPr>
          <p:nvPr/>
        </p:nvSpPr>
        <p:spPr bwMode="auto">
          <a:xfrm>
            <a:off x="1752600" y="381000"/>
            <a:ext cx="6705600" cy="609600"/>
          </a:xfrm>
          <a:prstGeom prst="rect">
            <a:avLst/>
          </a:prstGeom>
          <a:solidFill>
            <a:schemeClr val="bg1"/>
          </a:solidFill>
          <a:ln w="9525">
            <a:solidFill>
              <a:schemeClr val="bg1"/>
            </a:solidFill>
            <a:miter lim="800000"/>
            <a:headEnd/>
            <a:tailEnd/>
          </a:ln>
        </p:spPr>
        <p:txBody>
          <a:bodyPr wrap="none" anchor="ctr"/>
          <a:lstStyle/>
          <a:p>
            <a:pPr algn="ctr"/>
            <a:r>
              <a:rPr lang="en-US" sz="2800"/>
              <a:t>VAR estimation with the following data:</a:t>
            </a:r>
          </a:p>
        </p:txBody>
      </p:sp>
      <p:sp>
        <p:nvSpPr>
          <p:cNvPr id="32775" name="Rectangle 7"/>
          <p:cNvSpPr>
            <a:spLocks noChangeArrowheads="1"/>
          </p:cNvSpPr>
          <p:nvPr/>
        </p:nvSpPr>
        <p:spPr bwMode="auto">
          <a:xfrm>
            <a:off x="762000" y="0"/>
            <a:ext cx="990600" cy="381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2776" name="Rectangle 8"/>
          <p:cNvSpPr>
            <a:spLocks noChangeArrowheads="1"/>
          </p:cNvSpPr>
          <p:nvPr/>
        </p:nvSpPr>
        <p:spPr bwMode="auto">
          <a:xfrm>
            <a:off x="609600" y="457200"/>
            <a:ext cx="1371600" cy="5334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2777" name="Rectangle 9"/>
          <p:cNvSpPr>
            <a:spLocks noChangeArrowheads="1"/>
          </p:cNvSpPr>
          <p:nvPr/>
        </p:nvSpPr>
        <p:spPr bwMode="auto">
          <a:xfrm>
            <a:off x="8763000" y="6705600"/>
            <a:ext cx="381000" cy="3048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2778" name="Rectangle 10"/>
          <p:cNvSpPr>
            <a:spLocks noChangeArrowheads="1"/>
          </p:cNvSpPr>
          <p:nvPr/>
        </p:nvSpPr>
        <p:spPr bwMode="auto">
          <a:xfrm>
            <a:off x="1600200" y="0"/>
            <a:ext cx="3048000" cy="3048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2779" name="Text Box 11"/>
          <p:cNvSpPr txBox="1">
            <a:spLocks noChangeArrowheads="1"/>
          </p:cNvSpPr>
          <p:nvPr/>
        </p:nvSpPr>
        <p:spPr bwMode="auto">
          <a:xfrm>
            <a:off x="746125" y="5016500"/>
            <a:ext cx="6919913" cy="762000"/>
          </a:xfrm>
          <a:prstGeom prst="rect">
            <a:avLst/>
          </a:prstGeom>
          <a:noFill/>
          <a:ln w="9525">
            <a:noFill/>
            <a:miter lim="800000"/>
            <a:headEnd/>
            <a:tailEnd/>
          </a:ln>
        </p:spPr>
        <p:txBody>
          <a:bodyPr wrap="none">
            <a:spAutoFit/>
          </a:bodyPr>
          <a:lstStyle/>
          <a:p>
            <a:r>
              <a:rPr lang="en-US" sz="2200" dirty="0"/>
              <a:t>The data have been transformed to ensure </a:t>
            </a:r>
            <a:r>
              <a:rPr lang="en-US" sz="2200" dirty="0" err="1"/>
              <a:t>stationarity</a:t>
            </a:r>
            <a:endParaRPr lang="en-US" sz="2200" dirty="0"/>
          </a:p>
          <a:p>
            <a:r>
              <a:rPr lang="en-US" sz="2200" dirty="0"/>
              <a:t>Sample period: </a:t>
            </a:r>
            <a:r>
              <a:rPr lang="en-US" sz="2200" dirty="0" smtClean="0"/>
              <a:t>1959Q1-2007Q1</a:t>
            </a:r>
            <a:endParaRPr lang="en-US" sz="2200"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smtClean="0"/>
              <a:t>Risk Shock and News</a:t>
            </a:r>
          </a:p>
        </p:txBody>
      </p:sp>
      <p:sp>
        <p:nvSpPr>
          <p:cNvPr id="22531" name="Content Placeholder 2"/>
          <p:cNvSpPr>
            <a:spLocks noGrp="1"/>
          </p:cNvSpPr>
          <p:nvPr>
            <p:ph idx="1"/>
          </p:nvPr>
        </p:nvSpPr>
        <p:spPr>
          <a:xfrm>
            <a:off x="457200" y="1600200"/>
            <a:ext cx="8229600" cy="5105400"/>
          </a:xfrm>
        </p:spPr>
        <p:txBody>
          <a:bodyPr/>
          <a:lstStyle/>
          <a:p>
            <a:pPr eaLnBrk="1" hangingPunct="1"/>
            <a:r>
              <a:rPr lang="en-US" smtClean="0"/>
              <a:t>Assume</a:t>
            </a:r>
          </a:p>
          <a:p>
            <a:pPr eaLnBrk="1" hangingPunct="1"/>
            <a:endParaRPr lang="en-US" smtClean="0"/>
          </a:p>
          <a:p>
            <a:pPr eaLnBrk="1" hangingPunct="1"/>
            <a:r>
              <a:rPr lang="en-US" smtClean="0"/>
              <a:t>Agents have advance information about pieces of     </a:t>
            </a:r>
          </a:p>
          <a:p>
            <a:pPr eaLnBrk="1" hangingPunct="1"/>
            <a:endParaRPr lang="en-US" smtClean="0"/>
          </a:p>
          <a:p>
            <a:pPr eaLnBrk="1" hangingPunct="1"/>
            <a:endParaRPr lang="en-US" smtClean="0"/>
          </a:p>
          <a:p>
            <a:pPr eaLnBrk="1" hangingPunct="1"/>
            <a:endParaRPr lang="en-US" smtClean="0"/>
          </a:p>
        </p:txBody>
      </p:sp>
      <p:pic>
        <p:nvPicPr>
          <p:cNvPr id="22532" name="Picture 3"/>
          <p:cNvPicPr>
            <a:picLocks noChangeAspect="1" noChangeArrowheads="1"/>
          </p:cNvPicPr>
          <p:nvPr/>
        </p:nvPicPr>
        <p:blipFill>
          <a:blip r:embed="rId2"/>
          <a:srcRect/>
          <a:stretch>
            <a:fillRect/>
          </a:stretch>
        </p:blipFill>
        <p:spPr bwMode="auto">
          <a:xfrm>
            <a:off x="2895600" y="1752600"/>
            <a:ext cx="4667250" cy="923925"/>
          </a:xfrm>
          <a:prstGeom prst="rect">
            <a:avLst/>
          </a:prstGeom>
          <a:noFill/>
          <a:ln w="9525">
            <a:noFill/>
            <a:miter lim="800000"/>
            <a:headEnd/>
            <a:tailEnd/>
          </a:ln>
        </p:spPr>
      </p:pic>
      <p:pic>
        <p:nvPicPr>
          <p:cNvPr id="22533" name="Picture 4"/>
          <p:cNvPicPr>
            <a:picLocks noChangeAspect="1" noChangeArrowheads="1"/>
          </p:cNvPicPr>
          <p:nvPr/>
        </p:nvPicPr>
        <p:blipFill>
          <a:blip r:embed="rId3"/>
          <a:srcRect/>
          <a:stretch>
            <a:fillRect/>
          </a:stretch>
        </p:blipFill>
        <p:spPr bwMode="auto">
          <a:xfrm>
            <a:off x="2743200" y="3276600"/>
            <a:ext cx="390525" cy="520700"/>
          </a:xfrm>
          <a:prstGeom prst="rect">
            <a:avLst/>
          </a:prstGeom>
          <a:noFill/>
          <a:ln w="9525">
            <a:noFill/>
            <a:miter lim="800000"/>
            <a:headEnd/>
            <a:tailEnd/>
          </a:ln>
        </p:spPr>
      </p:pic>
      <p:pic>
        <p:nvPicPr>
          <p:cNvPr id="22534" name="Picture 6"/>
          <p:cNvPicPr>
            <a:picLocks noChangeAspect="1" noChangeArrowheads="1"/>
          </p:cNvPicPr>
          <p:nvPr/>
        </p:nvPicPr>
        <p:blipFill>
          <a:blip r:embed="rId4"/>
          <a:srcRect/>
          <a:stretch>
            <a:fillRect/>
          </a:stretch>
        </p:blipFill>
        <p:spPr bwMode="auto">
          <a:xfrm>
            <a:off x="2057400" y="3962400"/>
            <a:ext cx="5534025" cy="2543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53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5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81000" y="0"/>
            <a:ext cx="8229600" cy="533400"/>
          </a:xfrm>
        </p:spPr>
        <p:txBody>
          <a:bodyPr>
            <a:normAutofit fontScale="90000"/>
          </a:bodyPr>
          <a:lstStyle/>
          <a:p>
            <a:pPr eaLnBrk="1" hangingPunct="1"/>
            <a:r>
              <a:rPr lang="en-US" smtClean="0"/>
              <a:t>Estimation</a:t>
            </a:r>
          </a:p>
        </p:txBody>
      </p:sp>
      <p:sp>
        <p:nvSpPr>
          <p:cNvPr id="3" name="Content Placeholder 2"/>
          <p:cNvSpPr>
            <a:spLocks noGrp="1"/>
          </p:cNvSpPr>
          <p:nvPr>
            <p:ph idx="1"/>
          </p:nvPr>
        </p:nvSpPr>
        <p:spPr>
          <a:xfrm>
            <a:off x="457200" y="533400"/>
            <a:ext cx="8229600" cy="6172200"/>
          </a:xfrm>
        </p:spPr>
        <p:txBody>
          <a:bodyPr>
            <a:normAutofit fontScale="85000" lnSpcReduction="20000"/>
          </a:bodyPr>
          <a:lstStyle/>
          <a:p>
            <a:pPr eaLnBrk="1" hangingPunct="1">
              <a:defRPr/>
            </a:pPr>
            <a:r>
              <a:rPr lang="en-US" dirty="0" smtClean="0"/>
              <a:t>EA and US data covering 1985Q1-2007Q2</a:t>
            </a:r>
          </a:p>
          <a:p>
            <a:pPr eaLnBrk="1" hangingPunct="1">
              <a:defRPr/>
            </a:pPr>
            <a:endParaRPr lang="en-US" dirty="0" smtClean="0"/>
          </a:p>
          <a:p>
            <a:pPr eaLnBrk="1" hangingPunct="1">
              <a:defRPr/>
            </a:pPr>
            <a:endParaRPr lang="en-US" dirty="0" smtClean="0"/>
          </a:p>
          <a:p>
            <a:pPr eaLnBrk="1" hangingPunct="1">
              <a:defRPr/>
            </a:pPr>
            <a:endParaRPr lang="en-US" dirty="0" smtClean="0"/>
          </a:p>
          <a:p>
            <a:pPr eaLnBrk="1" hangingPunct="1">
              <a:defRPr/>
            </a:pPr>
            <a:endParaRPr lang="en-US" dirty="0" smtClean="0"/>
          </a:p>
          <a:p>
            <a:pPr eaLnBrk="1" hangingPunct="1">
              <a:defRPr/>
            </a:pPr>
            <a:endParaRPr lang="en-US" dirty="0" smtClean="0"/>
          </a:p>
          <a:p>
            <a:pPr eaLnBrk="1" hangingPunct="1">
              <a:defRPr/>
            </a:pPr>
            <a:endParaRPr lang="en-US" dirty="0" smtClean="0"/>
          </a:p>
          <a:p>
            <a:pPr eaLnBrk="1" hangingPunct="1">
              <a:defRPr/>
            </a:pPr>
            <a:endParaRPr lang="en-US" dirty="0" smtClean="0"/>
          </a:p>
          <a:p>
            <a:pPr eaLnBrk="1" hangingPunct="1">
              <a:defRPr/>
            </a:pPr>
            <a:endParaRPr lang="en-US" dirty="0" smtClean="0"/>
          </a:p>
          <a:p>
            <a:pPr eaLnBrk="1" hangingPunct="1">
              <a:defRPr/>
            </a:pPr>
            <a:endParaRPr lang="en-US" dirty="0" smtClean="0"/>
          </a:p>
          <a:p>
            <a:pPr eaLnBrk="1" hangingPunct="1">
              <a:defRPr/>
            </a:pPr>
            <a:endParaRPr lang="en-US" dirty="0" smtClean="0"/>
          </a:p>
          <a:p>
            <a:pPr eaLnBrk="1" hangingPunct="1">
              <a:defRPr/>
            </a:pPr>
            <a:endParaRPr lang="en-US" dirty="0" smtClean="0"/>
          </a:p>
          <a:p>
            <a:pPr eaLnBrk="1" hangingPunct="1">
              <a:defRPr/>
            </a:pPr>
            <a:r>
              <a:rPr lang="en-US" dirty="0" smtClean="0"/>
              <a:t>Standard Bayesian methods</a:t>
            </a:r>
          </a:p>
          <a:p>
            <a:pPr eaLnBrk="1" hangingPunct="1">
              <a:defRPr/>
            </a:pPr>
            <a:r>
              <a:rPr lang="en-US" dirty="0" smtClean="0"/>
              <a:t>We remove sample means from data and set steady state of X to zero in estimation.</a:t>
            </a:r>
            <a:endParaRPr lang="en-US" dirty="0"/>
          </a:p>
        </p:txBody>
      </p:sp>
      <p:pic>
        <p:nvPicPr>
          <p:cNvPr id="25604" name="Picture 3"/>
          <p:cNvPicPr>
            <a:picLocks noChangeAspect="1" noChangeArrowheads="1"/>
          </p:cNvPicPr>
          <p:nvPr/>
        </p:nvPicPr>
        <p:blipFill>
          <a:blip r:embed="rId3"/>
          <a:srcRect/>
          <a:stretch>
            <a:fillRect/>
          </a:stretch>
        </p:blipFill>
        <p:spPr bwMode="auto">
          <a:xfrm>
            <a:off x="3048000" y="990600"/>
            <a:ext cx="2797175" cy="4424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274638"/>
            <a:ext cx="8229600" cy="944562"/>
          </a:xfrm>
        </p:spPr>
        <p:txBody>
          <a:bodyPr>
            <a:normAutofit fontScale="90000"/>
          </a:bodyPr>
          <a:lstStyle/>
          <a:p>
            <a:pPr eaLnBrk="1" hangingPunct="1"/>
            <a:r>
              <a:rPr lang="en-US" dirty="0" smtClean="0"/>
              <a:t>Summary of Empirical Results With Financial Frictions</a:t>
            </a:r>
          </a:p>
        </p:txBody>
      </p:sp>
      <p:sp>
        <p:nvSpPr>
          <p:cNvPr id="3" name="Content Placeholder 2"/>
          <p:cNvSpPr>
            <a:spLocks noGrp="1"/>
          </p:cNvSpPr>
          <p:nvPr>
            <p:ph idx="1"/>
          </p:nvPr>
        </p:nvSpPr>
        <p:spPr>
          <a:xfrm>
            <a:off x="457200" y="1295400"/>
            <a:ext cx="8229600" cy="5410200"/>
          </a:xfrm>
        </p:spPr>
        <p:txBody>
          <a:bodyPr>
            <a:normAutofit fontScale="70000" lnSpcReduction="20000"/>
          </a:bodyPr>
          <a:lstStyle/>
          <a:p>
            <a:pPr eaLnBrk="1" hangingPunct="1">
              <a:defRPr/>
            </a:pPr>
            <a:r>
              <a:rPr lang="en-US" dirty="0" smtClean="0"/>
              <a:t>Risk shocks:</a:t>
            </a:r>
          </a:p>
          <a:p>
            <a:pPr eaLnBrk="1" hangingPunct="1">
              <a:defRPr/>
            </a:pPr>
            <a:endParaRPr lang="en-US" dirty="0" smtClean="0"/>
          </a:p>
          <a:p>
            <a:pPr lvl="1" eaLnBrk="1" hangingPunct="1">
              <a:defRPr/>
            </a:pPr>
            <a:r>
              <a:rPr lang="en-US" dirty="0" smtClean="0"/>
              <a:t>important source of fluctuations.</a:t>
            </a:r>
          </a:p>
          <a:p>
            <a:pPr lvl="1" eaLnBrk="1" hangingPunct="1">
              <a:defRPr/>
            </a:pPr>
            <a:r>
              <a:rPr lang="en-US" dirty="0" smtClean="0"/>
              <a:t>news on the risk shock important</a:t>
            </a:r>
          </a:p>
          <a:p>
            <a:pPr lvl="1" eaLnBrk="1" hangingPunct="1">
              <a:defRPr/>
            </a:pPr>
            <a:endParaRPr lang="en-US" dirty="0" smtClean="0"/>
          </a:p>
          <a:p>
            <a:pPr eaLnBrk="1" hangingPunct="1">
              <a:defRPr/>
            </a:pPr>
            <a:r>
              <a:rPr lang="en-US" dirty="0" smtClean="0"/>
              <a:t>The Fisher debt-deflation channel has a substantial impact on propagation.</a:t>
            </a:r>
          </a:p>
          <a:p>
            <a:pPr eaLnBrk="1" hangingPunct="1">
              <a:defRPr/>
            </a:pPr>
            <a:endParaRPr lang="en-US" dirty="0" smtClean="0"/>
          </a:p>
          <a:p>
            <a:pPr eaLnBrk="1" hangingPunct="1">
              <a:defRPr/>
            </a:pPr>
            <a:r>
              <a:rPr lang="en-US" dirty="0" smtClean="0"/>
              <a:t>Money demand and mechanism of producing inside money:</a:t>
            </a:r>
          </a:p>
          <a:p>
            <a:pPr lvl="1" eaLnBrk="1" hangingPunct="1">
              <a:defRPr/>
            </a:pPr>
            <a:r>
              <a:rPr lang="en-US" dirty="0" smtClean="0"/>
              <a:t>relatively unimportant as a source of shocks</a:t>
            </a:r>
          </a:p>
          <a:p>
            <a:pPr lvl="1" eaLnBrk="1" hangingPunct="1">
              <a:defRPr/>
            </a:pPr>
            <a:r>
              <a:rPr lang="en-US" dirty="0" smtClean="0"/>
              <a:t>modest contribution to forecast ability</a:t>
            </a:r>
          </a:p>
          <a:p>
            <a:pPr eaLnBrk="1" hangingPunct="1">
              <a:defRPr/>
            </a:pPr>
            <a:endParaRPr lang="en-US" dirty="0" smtClean="0"/>
          </a:p>
          <a:p>
            <a:pPr eaLnBrk="1" hangingPunct="1">
              <a:defRPr/>
            </a:pPr>
            <a:r>
              <a:rPr lang="en-US" dirty="0" smtClean="0"/>
              <a:t>Model accounts or substantial fraction of fluctuations in term structure.</a:t>
            </a:r>
          </a:p>
          <a:p>
            <a:pPr eaLnBrk="1" hangingPunct="1">
              <a:defRPr/>
            </a:pPr>
            <a:endParaRPr lang="en-US" dirty="0" smtClean="0"/>
          </a:p>
          <a:p>
            <a:pPr eaLnBrk="1" hangingPunct="1">
              <a:defRPr/>
            </a:pPr>
            <a:r>
              <a:rPr lang="en-US" dirty="0" smtClean="0"/>
              <a:t>Out-of-Sample RMSEs of the model perform well compared with BVAR and simpler models.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smtClean="0"/>
              <a:t>Risk Shocks are Important</a:t>
            </a:r>
          </a:p>
        </p:txBody>
      </p:sp>
      <p:pic>
        <p:nvPicPr>
          <p:cNvPr id="27651" name="Content Placeholder 8" descr="figure19.jpg"/>
          <p:cNvPicPr>
            <a:picLocks noGrp="1" noChangeAspect="1"/>
          </p:cNvPicPr>
          <p:nvPr>
            <p:ph idx="1"/>
          </p:nvPr>
        </p:nvPicPr>
        <p:blipFill>
          <a:blip r:embed="rId2"/>
          <a:srcRect/>
          <a:stretch>
            <a:fillRect/>
          </a:stretch>
        </p:blipFill>
        <p:spPr>
          <a:xfrm>
            <a:off x="-152400" y="2514600"/>
            <a:ext cx="9656763" cy="2193925"/>
          </a:xfrm>
        </p:spPr>
      </p:pic>
      <p:sp>
        <p:nvSpPr>
          <p:cNvPr id="27652" name="Rectangle 9"/>
          <p:cNvSpPr>
            <a:spLocks noChangeArrowheads="1"/>
          </p:cNvSpPr>
          <p:nvPr/>
        </p:nvSpPr>
        <p:spPr bwMode="auto">
          <a:xfrm>
            <a:off x="0" y="4572000"/>
            <a:ext cx="9144000" cy="228600"/>
          </a:xfrm>
          <a:prstGeom prst="rect">
            <a:avLst/>
          </a:prstGeom>
          <a:solidFill>
            <a:schemeClr val="bg1"/>
          </a:solidFill>
          <a:ln w="9525" algn="ctr">
            <a:solidFill>
              <a:schemeClr val="bg1"/>
            </a:solidFill>
            <a:round/>
            <a:headEnd/>
            <a:tailEnd/>
          </a:ln>
        </p:spPr>
        <p:txBody>
          <a:bodyPr/>
          <a:lstStyle/>
          <a:p>
            <a:endParaRPr lang="en-US"/>
          </a:p>
        </p:txBody>
      </p:sp>
      <p:sp>
        <p:nvSpPr>
          <p:cNvPr id="27653" name="TextBox 10"/>
          <p:cNvSpPr txBox="1">
            <a:spLocks noChangeArrowheads="1"/>
          </p:cNvSpPr>
          <p:nvPr/>
        </p:nvSpPr>
        <p:spPr bwMode="auto">
          <a:xfrm>
            <a:off x="228600" y="4876800"/>
            <a:ext cx="9085263" cy="1477963"/>
          </a:xfrm>
          <a:prstGeom prst="rect">
            <a:avLst/>
          </a:prstGeom>
          <a:noFill/>
          <a:ln w="9525">
            <a:noFill/>
            <a:miter lim="800000"/>
            <a:headEnd/>
            <a:tailEnd/>
          </a:ln>
        </p:spPr>
        <p:txBody>
          <a:bodyPr wrap="none">
            <a:spAutoFit/>
          </a:bodyPr>
          <a:lstStyle/>
          <a:p>
            <a:r>
              <a:rPr lang="en-US"/>
              <a:t>Note: </a:t>
            </a:r>
          </a:p>
          <a:p>
            <a:r>
              <a:rPr lang="en-US"/>
              <a:t>(1) as suggested by the picture, risk shocks are relatively</a:t>
            </a:r>
          </a:p>
          <a:p>
            <a:r>
              <a:rPr lang="en-US"/>
              <a:t>        important at the lower frequencies</a:t>
            </a:r>
          </a:p>
          <a:p>
            <a:r>
              <a:rPr lang="en-US"/>
              <a:t>(2) We find that they are the single most important source of low frequency</a:t>
            </a:r>
          </a:p>
          <a:p>
            <a:r>
              <a:rPr lang="en-US"/>
              <a:t>        fluctuation in the EA, and a close second (after permanent tech shocks) in the US</a:t>
            </a:r>
          </a:p>
        </p:txBody>
      </p:sp>
      <p:sp>
        <p:nvSpPr>
          <p:cNvPr id="27654" name="TextBox 11"/>
          <p:cNvSpPr txBox="1">
            <a:spLocks noChangeArrowheads="1"/>
          </p:cNvSpPr>
          <p:nvPr/>
        </p:nvSpPr>
        <p:spPr bwMode="auto">
          <a:xfrm>
            <a:off x="762000" y="1600200"/>
            <a:ext cx="7878763" cy="646113"/>
          </a:xfrm>
          <a:prstGeom prst="rect">
            <a:avLst/>
          </a:prstGeom>
          <a:noFill/>
          <a:ln w="9525">
            <a:noFill/>
            <a:miter lim="800000"/>
            <a:headEnd/>
            <a:tailEnd/>
          </a:ln>
        </p:spPr>
        <p:txBody>
          <a:bodyPr wrap="none">
            <a:spAutoFit/>
          </a:bodyPr>
          <a:lstStyle/>
          <a:p>
            <a:r>
              <a:rPr lang="en-US"/>
              <a:t>Actual data versus what actual data would have been if there were only risk</a:t>
            </a:r>
          </a:p>
          <a:p>
            <a:r>
              <a:rPr lang="en-US"/>
              <a:t>Shocks:</a:t>
            </a:r>
          </a:p>
        </p:txBody>
      </p:sp>
      <p:sp>
        <p:nvSpPr>
          <p:cNvPr id="27655" name="Rectangle 12"/>
          <p:cNvSpPr>
            <a:spLocks noChangeArrowheads="1"/>
          </p:cNvSpPr>
          <p:nvPr/>
        </p:nvSpPr>
        <p:spPr bwMode="auto">
          <a:xfrm>
            <a:off x="2438400" y="2743200"/>
            <a:ext cx="3352800" cy="152400"/>
          </a:xfrm>
          <a:prstGeom prst="rect">
            <a:avLst/>
          </a:prstGeom>
          <a:solidFill>
            <a:schemeClr val="bg1"/>
          </a:solidFill>
          <a:ln w="9525" algn="ctr">
            <a:solidFill>
              <a:schemeClr val="bg1"/>
            </a:solidFill>
            <a:round/>
            <a:headEnd/>
            <a:tailEnd/>
          </a:ln>
        </p:spPr>
        <p:txBody>
          <a:bodyPr/>
          <a:lstStyle/>
          <a:p>
            <a:endParaRPr lang="en-US"/>
          </a:p>
        </p:txBody>
      </p:sp>
      <p:sp>
        <p:nvSpPr>
          <p:cNvPr id="27656" name="Rectangle 7"/>
          <p:cNvSpPr>
            <a:spLocks noChangeArrowheads="1"/>
          </p:cNvSpPr>
          <p:nvPr/>
        </p:nvSpPr>
        <p:spPr bwMode="auto">
          <a:xfrm>
            <a:off x="152400" y="4876800"/>
            <a:ext cx="8991600" cy="1524000"/>
          </a:xfrm>
          <a:prstGeom prst="rect">
            <a:avLst/>
          </a:prstGeom>
          <a:solidFill>
            <a:schemeClr val="bg1"/>
          </a:solidFill>
          <a:ln w="9525" algn="ctr">
            <a:solidFill>
              <a:schemeClr val="bg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smtClean="0"/>
              <a:t>Risk Shocks are Important</a:t>
            </a:r>
          </a:p>
        </p:txBody>
      </p:sp>
      <p:pic>
        <p:nvPicPr>
          <p:cNvPr id="28675" name="Content Placeholder 8" descr="figure19.jpg"/>
          <p:cNvPicPr>
            <a:picLocks noGrp="1" noChangeAspect="1"/>
          </p:cNvPicPr>
          <p:nvPr>
            <p:ph idx="1"/>
          </p:nvPr>
        </p:nvPicPr>
        <p:blipFill>
          <a:blip r:embed="rId2"/>
          <a:srcRect/>
          <a:stretch>
            <a:fillRect/>
          </a:stretch>
        </p:blipFill>
        <p:spPr>
          <a:xfrm>
            <a:off x="-152400" y="2514600"/>
            <a:ext cx="9656763" cy="2193925"/>
          </a:xfrm>
        </p:spPr>
      </p:pic>
      <p:sp>
        <p:nvSpPr>
          <p:cNvPr id="28676" name="Rectangle 9"/>
          <p:cNvSpPr>
            <a:spLocks noChangeArrowheads="1"/>
          </p:cNvSpPr>
          <p:nvPr/>
        </p:nvSpPr>
        <p:spPr bwMode="auto">
          <a:xfrm>
            <a:off x="0" y="4572000"/>
            <a:ext cx="9144000" cy="228600"/>
          </a:xfrm>
          <a:prstGeom prst="rect">
            <a:avLst/>
          </a:prstGeom>
          <a:solidFill>
            <a:schemeClr val="bg1"/>
          </a:solidFill>
          <a:ln w="9525" algn="ctr">
            <a:solidFill>
              <a:schemeClr val="bg1"/>
            </a:solidFill>
            <a:round/>
            <a:headEnd/>
            <a:tailEnd/>
          </a:ln>
        </p:spPr>
        <p:txBody>
          <a:bodyPr/>
          <a:lstStyle/>
          <a:p>
            <a:endParaRPr lang="en-US"/>
          </a:p>
        </p:txBody>
      </p:sp>
      <p:sp>
        <p:nvSpPr>
          <p:cNvPr id="28677" name="TextBox 10"/>
          <p:cNvSpPr txBox="1">
            <a:spLocks noChangeArrowheads="1"/>
          </p:cNvSpPr>
          <p:nvPr/>
        </p:nvSpPr>
        <p:spPr bwMode="auto">
          <a:xfrm>
            <a:off x="228600" y="4876800"/>
            <a:ext cx="9085263" cy="1477963"/>
          </a:xfrm>
          <a:prstGeom prst="rect">
            <a:avLst/>
          </a:prstGeom>
          <a:noFill/>
          <a:ln w="9525">
            <a:noFill/>
            <a:miter lim="800000"/>
            <a:headEnd/>
            <a:tailEnd/>
          </a:ln>
        </p:spPr>
        <p:txBody>
          <a:bodyPr wrap="none">
            <a:spAutoFit/>
          </a:bodyPr>
          <a:lstStyle/>
          <a:p>
            <a:r>
              <a:rPr lang="en-US"/>
              <a:t>Note: </a:t>
            </a:r>
          </a:p>
          <a:p>
            <a:r>
              <a:rPr lang="en-US"/>
              <a:t>(1) as suggested by the picture, risk shocks are relatively</a:t>
            </a:r>
          </a:p>
          <a:p>
            <a:r>
              <a:rPr lang="en-US"/>
              <a:t>        important at the lower frequencies</a:t>
            </a:r>
          </a:p>
          <a:p>
            <a:r>
              <a:rPr lang="en-US"/>
              <a:t>(2) We find that they are the single most important source of low frequency</a:t>
            </a:r>
          </a:p>
          <a:p>
            <a:r>
              <a:rPr lang="en-US"/>
              <a:t>        fluctuation in the EA, and a close second (after permanent tech shocks) in the US</a:t>
            </a:r>
          </a:p>
        </p:txBody>
      </p:sp>
      <p:sp>
        <p:nvSpPr>
          <p:cNvPr id="28678" name="TextBox 11"/>
          <p:cNvSpPr txBox="1">
            <a:spLocks noChangeArrowheads="1"/>
          </p:cNvSpPr>
          <p:nvPr/>
        </p:nvSpPr>
        <p:spPr bwMode="auto">
          <a:xfrm>
            <a:off x="762000" y="1600200"/>
            <a:ext cx="7878763" cy="646113"/>
          </a:xfrm>
          <a:prstGeom prst="rect">
            <a:avLst/>
          </a:prstGeom>
          <a:noFill/>
          <a:ln w="9525">
            <a:noFill/>
            <a:miter lim="800000"/>
            <a:headEnd/>
            <a:tailEnd/>
          </a:ln>
        </p:spPr>
        <p:txBody>
          <a:bodyPr wrap="none">
            <a:spAutoFit/>
          </a:bodyPr>
          <a:lstStyle/>
          <a:p>
            <a:r>
              <a:rPr lang="en-US"/>
              <a:t>Actual data versus what actual data would have been if there were only risk</a:t>
            </a:r>
          </a:p>
          <a:p>
            <a:r>
              <a:rPr lang="en-US"/>
              <a:t>Shocks:</a:t>
            </a:r>
          </a:p>
        </p:txBody>
      </p:sp>
      <p:sp>
        <p:nvSpPr>
          <p:cNvPr id="28679" name="Rectangle 12"/>
          <p:cNvSpPr>
            <a:spLocks noChangeArrowheads="1"/>
          </p:cNvSpPr>
          <p:nvPr/>
        </p:nvSpPr>
        <p:spPr bwMode="auto">
          <a:xfrm>
            <a:off x="2438400" y="2743200"/>
            <a:ext cx="3352800" cy="152400"/>
          </a:xfrm>
          <a:prstGeom prst="rect">
            <a:avLst/>
          </a:prstGeom>
          <a:solidFill>
            <a:schemeClr val="bg1"/>
          </a:solidFill>
          <a:ln w="9525" algn="ctr">
            <a:solidFill>
              <a:schemeClr val="bg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endParaRPr lang="en-US" smtClean="0"/>
          </a:p>
        </p:txBody>
      </p:sp>
      <p:sp>
        <p:nvSpPr>
          <p:cNvPr id="29699" name="Content Placeholder 2"/>
          <p:cNvSpPr>
            <a:spLocks noGrp="1"/>
          </p:cNvSpPr>
          <p:nvPr>
            <p:ph idx="1"/>
          </p:nvPr>
        </p:nvSpPr>
        <p:spPr/>
        <p:txBody>
          <a:bodyPr/>
          <a:lstStyle/>
          <a:p>
            <a:pPr eaLnBrk="1" hangingPunct="1"/>
            <a:endParaRPr lang="en-US" smtClean="0"/>
          </a:p>
        </p:txBody>
      </p:sp>
      <p:pic>
        <p:nvPicPr>
          <p:cNvPr id="29700" name="Picture 4"/>
          <p:cNvPicPr>
            <a:picLocks noChangeAspect="1" noChangeArrowheads="1"/>
          </p:cNvPicPr>
          <p:nvPr/>
        </p:nvPicPr>
        <p:blipFill>
          <a:blip r:embed="rId3"/>
          <a:srcRect/>
          <a:stretch>
            <a:fillRect/>
          </a:stretch>
        </p:blipFill>
        <p:spPr bwMode="auto">
          <a:xfrm>
            <a:off x="1752600" y="457200"/>
            <a:ext cx="7108825" cy="5732463"/>
          </a:xfrm>
          <a:prstGeom prst="rect">
            <a:avLst/>
          </a:prstGeom>
          <a:noFill/>
          <a:ln w="9525">
            <a:noFill/>
            <a:miter lim="800000"/>
            <a:headEnd/>
            <a:tailEnd/>
          </a:ln>
        </p:spPr>
      </p:pic>
      <p:sp>
        <p:nvSpPr>
          <p:cNvPr id="8" name="TextBox 7"/>
          <p:cNvSpPr txBox="1"/>
          <p:nvPr/>
        </p:nvSpPr>
        <p:spPr>
          <a:xfrm>
            <a:off x="152400" y="1295400"/>
            <a:ext cx="1717675" cy="4498975"/>
          </a:xfrm>
          <a:prstGeom prst="rect">
            <a:avLst/>
          </a:prstGeom>
          <a:noFill/>
        </p:spPr>
        <p:txBody>
          <a:bodyPr wrap="none">
            <a:spAutoFit/>
          </a:bodyPr>
          <a:lstStyle/>
          <a:p>
            <a:pPr>
              <a:defRPr/>
            </a:pPr>
            <a:r>
              <a:rPr lang="en-US" sz="1640" dirty="0"/>
              <a:t>Markup</a:t>
            </a:r>
          </a:p>
          <a:p>
            <a:pPr>
              <a:defRPr/>
            </a:pPr>
            <a:r>
              <a:rPr lang="en-US" sz="1640" dirty="0"/>
              <a:t>Banking tech</a:t>
            </a:r>
          </a:p>
          <a:p>
            <a:pPr>
              <a:defRPr/>
            </a:pPr>
            <a:r>
              <a:rPr lang="en-US" sz="1640" dirty="0"/>
              <a:t>Capital tech</a:t>
            </a:r>
          </a:p>
          <a:p>
            <a:pPr>
              <a:defRPr/>
            </a:pPr>
            <a:r>
              <a:rPr lang="en-US" sz="1640" dirty="0"/>
              <a:t>Money demand</a:t>
            </a:r>
          </a:p>
          <a:p>
            <a:pPr>
              <a:defRPr/>
            </a:pPr>
            <a:r>
              <a:rPr lang="en-US" sz="1640" dirty="0"/>
              <a:t>Government </a:t>
            </a:r>
          </a:p>
          <a:p>
            <a:pPr>
              <a:defRPr/>
            </a:pPr>
            <a:r>
              <a:rPr lang="en-US" sz="1640" dirty="0"/>
              <a:t>Permanent tech</a:t>
            </a:r>
          </a:p>
          <a:p>
            <a:pPr>
              <a:defRPr/>
            </a:pPr>
            <a:r>
              <a:rPr lang="en-US" sz="1640" dirty="0"/>
              <a:t>Gamma shock</a:t>
            </a:r>
          </a:p>
          <a:p>
            <a:pPr>
              <a:defRPr/>
            </a:pPr>
            <a:r>
              <a:rPr lang="en-US" sz="1640" dirty="0"/>
              <a:t>Temporary tech</a:t>
            </a:r>
          </a:p>
          <a:p>
            <a:pPr>
              <a:defRPr/>
            </a:pPr>
            <a:r>
              <a:rPr lang="en-US" sz="1640" dirty="0"/>
              <a:t>Monetary policy</a:t>
            </a:r>
          </a:p>
          <a:p>
            <a:pPr>
              <a:defRPr/>
            </a:pPr>
            <a:r>
              <a:rPr lang="en-US" sz="1640" dirty="0"/>
              <a:t>Risk, </a:t>
            </a:r>
            <a:r>
              <a:rPr lang="en-US" sz="1640" dirty="0" err="1"/>
              <a:t>contemp</a:t>
            </a:r>
            <a:endParaRPr lang="en-US" sz="1640" dirty="0"/>
          </a:p>
          <a:p>
            <a:pPr>
              <a:defRPr/>
            </a:pPr>
            <a:r>
              <a:rPr lang="en-US" sz="1640" dirty="0"/>
              <a:t>Signals on risk</a:t>
            </a:r>
          </a:p>
          <a:p>
            <a:pPr>
              <a:defRPr/>
            </a:pPr>
            <a:r>
              <a:rPr lang="en-US" sz="1640" dirty="0"/>
              <a:t>Risk and signals</a:t>
            </a:r>
          </a:p>
          <a:p>
            <a:pPr>
              <a:defRPr/>
            </a:pPr>
            <a:r>
              <a:rPr lang="en-US" sz="1640" dirty="0"/>
              <a:t>Discount rate</a:t>
            </a:r>
          </a:p>
          <a:p>
            <a:pPr>
              <a:defRPr/>
            </a:pPr>
            <a:r>
              <a:rPr lang="en-US" sz="1640" dirty="0"/>
              <a:t>Marginal </a:t>
            </a:r>
            <a:r>
              <a:rPr lang="en-US" sz="1640" dirty="0" err="1"/>
              <a:t>eff</a:t>
            </a:r>
            <a:r>
              <a:rPr lang="en-US" sz="1640" dirty="0"/>
              <a:t> of I</a:t>
            </a:r>
          </a:p>
          <a:p>
            <a:pPr>
              <a:defRPr/>
            </a:pPr>
            <a:r>
              <a:rPr lang="en-US" sz="1640" dirty="0"/>
              <a:t>Price of oil</a:t>
            </a:r>
          </a:p>
          <a:p>
            <a:pPr>
              <a:defRPr/>
            </a:pPr>
            <a:r>
              <a:rPr lang="en-US" sz="1640" dirty="0"/>
              <a:t>Long rate error</a:t>
            </a:r>
          </a:p>
          <a:p>
            <a:pPr>
              <a:defRPr/>
            </a:pPr>
            <a:endParaRPr lang="en-US" sz="1200" dirty="0"/>
          </a:p>
          <a:p>
            <a:pPr>
              <a:defRPr/>
            </a:pPr>
            <a:endParaRPr lang="en-US" sz="1200"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endParaRPr lang="en-US" smtClean="0"/>
          </a:p>
        </p:txBody>
      </p:sp>
      <p:sp>
        <p:nvSpPr>
          <p:cNvPr id="32771" name="Content Placeholder 2"/>
          <p:cNvSpPr>
            <a:spLocks noGrp="1"/>
          </p:cNvSpPr>
          <p:nvPr>
            <p:ph idx="1"/>
          </p:nvPr>
        </p:nvSpPr>
        <p:spPr/>
        <p:txBody>
          <a:bodyPr/>
          <a:lstStyle/>
          <a:p>
            <a:pPr eaLnBrk="1" hangingPunct="1"/>
            <a:endParaRPr lang="en-US" smtClean="0"/>
          </a:p>
        </p:txBody>
      </p:sp>
      <p:pic>
        <p:nvPicPr>
          <p:cNvPr id="32772" name="Picture 4"/>
          <p:cNvPicPr>
            <a:picLocks noChangeAspect="1" noChangeArrowheads="1"/>
          </p:cNvPicPr>
          <p:nvPr/>
        </p:nvPicPr>
        <p:blipFill>
          <a:blip r:embed="rId2"/>
          <a:srcRect/>
          <a:stretch>
            <a:fillRect/>
          </a:stretch>
        </p:blipFill>
        <p:spPr bwMode="auto">
          <a:xfrm>
            <a:off x="1752600" y="457200"/>
            <a:ext cx="7108825" cy="5732463"/>
          </a:xfrm>
          <a:prstGeom prst="rect">
            <a:avLst/>
          </a:prstGeom>
          <a:noFill/>
          <a:ln w="9525">
            <a:noFill/>
            <a:miter lim="800000"/>
            <a:headEnd/>
            <a:tailEnd/>
          </a:ln>
        </p:spPr>
      </p:pic>
      <p:sp>
        <p:nvSpPr>
          <p:cNvPr id="32773" name="Rectangle 5"/>
          <p:cNvSpPr>
            <a:spLocks noChangeArrowheads="1"/>
          </p:cNvSpPr>
          <p:nvPr/>
        </p:nvSpPr>
        <p:spPr bwMode="auto">
          <a:xfrm>
            <a:off x="838200" y="1295400"/>
            <a:ext cx="7848600" cy="1524000"/>
          </a:xfrm>
          <a:prstGeom prst="rect">
            <a:avLst/>
          </a:prstGeom>
          <a:solidFill>
            <a:schemeClr val="bg1"/>
          </a:solidFill>
          <a:ln w="9525" algn="ctr">
            <a:solidFill>
              <a:schemeClr val="bg1"/>
            </a:solidFill>
            <a:round/>
            <a:headEnd/>
            <a:tailEnd/>
          </a:ln>
        </p:spPr>
        <p:txBody>
          <a:bodyPr/>
          <a:lstStyle/>
          <a:p>
            <a:endParaRPr lang="en-US"/>
          </a:p>
        </p:txBody>
      </p:sp>
      <p:sp>
        <p:nvSpPr>
          <p:cNvPr id="32774" name="Rectangle 6"/>
          <p:cNvSpPr>
            <a:spLocks noChangeArrowheads="1"/>
          </p:cNvSpPr>
          <p:nvPr/>
        </p:nvSpPr>
        <p:spPr bwMode="auto">
          <a:xfrm>
            <a:off x="1219200" y="3048000"/>
            <a:ext cx="7543800" cy="533400"/>
          </a:xfrm>
          <a:prstGeom prst="rect">
            <a:avLst/>
          </a:prstGeom>
          <a:solidFill>
            <a:schemeClr val="bg1"/>
          </a:solidFill>
          <a:ln w="9525" algn="ctr">
            <a:solidFill>
              <a:schemeClr val="bg1"/>
            </a:solidFill>
            <a:round/>
            <a:headEnd/>
            <a:tailEnd/>
          </a:ln>
        </p:spPr>
        <p:txBody>
          <a:bodyPr/>
          <a:lstStyle/>
          <a:p>
            <a:endParaRPr lang="en-US"/>
          </a:p>
        </p:txBody>
      </p:sp>
      <p:sp>
        <p:nvSpPr>
          <p:cNvPr id="32775" name="Rectangle 8"/>
          <p:cNvSpPr>
            <a:spLocks noChangeArrowheads="1"/>
          </p:cNvSpPr>
          <p:nvPr/>
        </p:nvSpPr>
        <p:spPr bwMode="auto">
          <a:xfrm>
            <a:off x="1371600" y="4343400"/>
            <a:ext cx="7315200" cy="1524000"/>
          </a:xfrm>
          <a:prstGeom prst="rect">
            <a:avLst/>
          </a:prstGeom>
          <a:solidFill>
            <a:schemeClr val="bg1"/>
          </a:solidFill>
          <a:ln w="9525" algn="ctr">
            <a:solidFill>
              <a:schemeClr val="bg1"/>
            </a:solidFill>
            <a:round/>
            <a:headEnd/>
            <a:tailEnd/>
          </a:ln>
        </p:spPr>
        <p:txBody>
          <a:bodyPr/>
          <a:lstStyle/>
          <a:p>
            <a:endParaRPr lang="en-US"/>
          </a:p>
        </p:txBody>
      </p:sp>
      <p:sp>
        <p:nvSpPr>
          <p:cNvPr id="32776" name="TextBox 10"/>
          <p:cNvSpPr txBox="1">
            <a:spLocks noChangeArrowheads="1"/>
          </p:cNvSpPr>
          <p:nvPr/>
        </p:nvSpPr>
        <p:spPr bwMode="auto">
          <a:xfrm>
            <a:off x="152400" y="3657600"/>
            <a:ext cx="966788" cy="646113"/>
          </a:xfrm>
          <a:prstGeom prst="rect">
            <a:avLst/>
          </a:prstGeom>
          <a:noFill/>
          <a:ln w="9525">
            <a:noFill/>
            <a:miter lim="800000"/>
            <a:headEnd/>
            <a:tailEnd/>
          </a:ln>
        </p:spPr>
        <p:txBody>
          <a:bodyPr wrap="none">
            <a:spAutoFit/>
          </a:bodyPr>
          <a:lstStyle/>
          <a:p>
            <a:r>
              <a:rPr lang="en-US"/>
              <a:t>It’s the </a:t>
            </a:r>
          </a:p>
          <a:p>
            <a:r>
              <a:rPr lang="en-US"/>
              <a:t>signals!</a:t>
            </a:r>
          </a:p>
        </p:txBody>
      </p:sp>
      <p:cxnSp>
        <p:nvCxnSpPr>
          <p:cNvPr id="32777" name="Straight Arrow Connector 12"/>
          <p:cNvCxnSpPr>
            <a:cxnSpLocks noChangeShapeType="1"/>
          </p:cNvCxnSpPr>
          <p:nvPr/>
        </p:nvCxnSpPr>
        <p:spPr bwMode="auto">
          <a:xfrm>
            <a:off x="1295400" y="3962400"/>
            <a:ext cx="457200" cy="1588"/>
          </a:xfrm>
          <a:prstGeom prst="straightConnector1">
            <a:avLst/>
          </a:prstGeom>
          <a:noFill/>
          <a:ln w="9525" algn="ctr">
            <a:solidFill>
              <a:schemeClr val="tx1"/>
            </a:solidFill>
            <a:round/>
            <a:headEnd/>
            <a:tailEnd type="arrow" w="med" len="med"/>
          </a:ln>
        </p:spPr>
      </p:cxnSp>
      <p:sp>
        <p:nvSpPr>
          <p:cNvPr id="10" name="Rectangle 9"/>
          <p:cNvSpPr/>
          <p:nvPr/>
        </p:nvSpPr>
        <p:spPr>
          <a:xfrm>
            <a:off x="1371600" y="2667000"/>
            <a:ext cx="7315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endParaRPr lang="en-US" smtClean="0"/>
          </a:p>
        </p:txBody>
      </p:sp>
      <p:sp>
        <p:nvSpPr>
          <p:cNvPr id="34819" name="Content Placeholder 2"/>
          <p:cNvSpPr>
            <a:spLocks noGrp="1"/>
          </p:cNvSpPr>
          <p:nvPr>
            <p:ph idx="1"/>
          </p:nvPr>
        </p:nvSpPr>
        <p:spPr/>
        <p:txBody>
          <a:bodyPr/>
          <a:lstStyle/>
          <a:p>
            <a:pPr eaLnBrk="1" hangingPunct="1"/>
            <a:endParaRPr lang="en-US" smtClean="0"/>
          </a:p>
        </p:txBody>
      </p:sp>
      <p:pic>
        <p:nvPicPr>
          <p:cNvPr id="34820" name="Picture 2"/>
          <p:cNvPicPr>
            <a:picLocks noChangeAspect="1" noChangeArrowheads="1"/>
          </p:cNvPicPr>
          <p:nvPr/>
        </p:nvPicPr>
        <p:blipFill>
          <a:blip r:embed="rId2"/>
          <a:srcRect/>
          <a:stretch>
            <a:fillRect/>
          </a:stretch>
        </p:blipFill>
        <p:spPr bwMode="auto">
          <a:xfrm>
            <a:off x="1828800" y="152400"/>
            <a:ext cx="6477000" cy="6426200"/>
          </a:xfrm>
          <a:prstGeom prst="rect">
            <a:avLst/>
          </a:prstGeom>
          <a:noFill/>
          <a:ln w="9525">
            <a:noFill/>
            <a:miter lim="800000"/>
            <a:headEnd/>
            <a:tailEnd/>
          </a:ln>
        </p:spPr>
      </p:pic>
      <p:sp>
        <p:nvSpPr>
          <p:cNvPr id="6" name="TextBox 5"/>
          <p:cNvSpPr txBox="1"/>
          <p:nvPr/>
        </p:nvSpPr>
        <p:spPr>
          <a:xfrm>
            <a:off x="0" y="1066800"/>
            <a:ext cx="1944688" cy="4992688"/>
          </a:xfrm>
          <a:prstGeom prst="rect">
            <a:avLst/>
          </a:prstGeom>
          <a:noFill/>
        </p:spPr>
        <p:txBody>
          <a:bodyPr wrap="none">
            <a:spAutoFit/>
          </a:bodyPr>
          <a:lstStyle/>
          <a:p>
            <a:pPr>
              <a:defRPr/>
            </a:pPr>
            <a:r>
              <a:rPr lang="en-US" sz="1840" dirty="0"/>
              <a:t>Markup</a:t>
            </a:r>
          </a:p>
          <a:p>
            <a:pPr>
              <a:defRPr/>
            </a:pPr>
            <a:r>
              <a:rPr lang="en-US" sz="1840" dirty="0"/>
              <a:t>Banking tech</a:t>
            </a:r>
          </a:p>
          <a:p>
            <a:pPr>
              <a:defRPr/>
            </a:pPr>
            <a:r>
              <a:rPr lang="en-US" sz="1840" dirty="0"/>
              <a:t>Capital tech</a:t>
            </a:r>
          </a:p>
          <a:p>
            <a:pPr>
              <a:defRPr/>
            </a:pPr>
            <a:r>
              <a:rPr lang="en-US" sz="1840" dirty="0"/>
              <a:t>Money demand</a:t>
            </a:r>
          </a:p>
          <a:p>
            <a:pPr>
              <a:defRPr/>
            </a:pPr>
            <a:r>
              <a:rPr lang="en-US" sz="1840" dirty="0"/>
              <a:t>Government </a:t>
            </a:r>
          </a:p>
          <a:p>
            <a:pPr>
              <a:defRPr/>
            </a:pPr>
            <a:r>
              <a:rPr lang="en-US" sz="1840" dirty="0"/>
              <a:t>Permanent tech</a:t>
            </a:r>
          </a:p>
          <a:p>
            <a:pPr>
              <a:defRPr/>
            </a:pPr>
            <a:r>
              <a:rPr lang="en-US" sz="1840" dirty="0"/>
              <a:t>Gamma shock</a:t>
            </a:r>
          </a:p>
          <a:p>
            <a:pPr>
              <a:defRPr/>
            </a:pPr>
            <a:r>
              <a:rPr lang="en-US" sz="1840" dirty="0"/>
              <a:t>Temporary tech</a:t>
            </a:r>
          </a:p>
          <a:p>
            <a:pPr>
              <a:defRPr/>
            </a:pPr>
            <a:r>
              <a:rPr lang="en-US" sz="1840" dirty="0"/>
              <a:t>Monetary policy</a:t>
            </a:r>
          </a:p>
          <a:p>
            <a:pPr>
              <a:defRPr/>
            </a:pPr>
            <a:r>
              <a:rPr lang="en-US" sz="1840" dirty="0"/>
              <a:t>Risk, </a:t>
            </a:r>
            <a:r>
              <a:rPr lang="en-US" sz="1840" dirty="0" err="1"/>
              <a:t>contemp</a:t>
            </a:r>
            <a:endParaRPr lang="en-US" sz="1840" dirty="0"/>
          </a:p>
          <a:p>
            <a:pPr>
              <a:defRPr/>
            </a:pPr>
            <a:r>
              <a:rPr lang="en-US" sz="1840" dirty="0"/>
              <a:t>Signals on risk</a:t>
            </a:r>
          </a:p>
          <a:p>
            <a:pPr>
              <a:defRPr/>
            </a:pPr>
            <a:r>
              <a:rPr lang="en-US" sz="1840" dirty="0"/>
              <a:t>Risk and signals</a:t>
            </a:r>
          </a:p>
          <a:p>
            <a:pPr>
              <a:defRPr/>
            </a:pPr>
            <a:r>
              <a:rPr lang="en-US" sz="1840" dirty="0"/>
              <a:t>Discount rate</a:t>
            </a:r>
          </a:p>
          <a:p>
            <a:pPr>
              <a:defRPr/>
            </a:pPr>
            <a:r>
              <a:rPr lang="en-US" sz="1840" dirty="0"/>
              <a:t>Marginal </a:t>
            </a:r>
            <a:r>
              <a:rPr lang="en-US" sz="1840" dirty="0" err="1"/>
              <a:t>eff</a:t>
            </a:r>
            <a:r>
              <a:rPr lang="en-US" sz="1840" dirty="0"/>
              <a:t> of I</a:t>
            </a:r>
          </a:p>
          <a:p>
            <a:pPr>
              <a:defRPr/>
            </a:pPr>
            <a:r>
              <a:rPr lang="en-US" sz="1840" dirty="0"/>
              <a:t>Price of oil</a:t>
            </a:r>
          </a:p>
          <a:p>
            <a:pPr>
              <a:defRPr/>
            </a:pPr>
            <a:r>
              <a:rPr lang="en-US" sz="1840" dirty="0"/>
              <a:t>Error in long rate</a:t>
            </a:r>
          </a:p>
          <a:p>
            <a:pPr>
              <a:defRPr/>
            </a:pPr>
            <a:endParaRPr lang="en-US" sz="1200" dirty="0"/>
          </a:p>
          <a:p>
            <a:pPr>
              <a:defRPr/>
            </a:pPr>
            <a:endParaRPr lang="en-US" sz="1200"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endParaRPr lang="en-US" smtClean="0"/>
          </a:p>
        </p:txBody>
      </p:sp>
      <p:sp>
        <p:nvSpPr>
          <p:cNvPr id="35843" name="Content Placeholder 2"/>
          <p:cNvSpPr>
            <a:spLocks noGrp="1"/>
          </p:cNvSpPr>
          <p:nvPr>
            <p:ph idx="1"/>
          </p:nvPr>
        </p:nvSpPr>
        <p:spPr/>
        <p:txBody>
          <a:bodyPr/>
          <a:lstStyle/>
          <a:p>
            <a:pPr eaLnBrk="1" hangingPunct="1"/>
            <a:endParaRPr lang="en-US" smtClean="0"/>
          </a:p>
        </p:txBody>
      </p:sp>
      <p:pic>
        <p:nvPicPr>
          <p:cNvPr id="35844" name="Picture 2"/>
          <p:cNvPicPr>
            <a:picLocks noChangeAspect="1" noChangeArrowheads="1"/>
          </p:cNvPicPr>
          <p:nvPr/>
        </p:nvPicPr>
        <p:blipFill>
          <a:blip r:embed="rId2"/>
          <a:srcRect/>
          <a:stretch>
            <a:fillRect/>
          </a:stretch>
        </p:blipFill>
        <p:spPr bwMode="auto">
          <a:xfrm>
            <a:off x="1828800" y="152400"/>
            <a:ext cx="6477000" cy="6426200"/>
          </a:xfrm>
          <a:prstGeom prst="rect">
            <a:avLst/>
          </a:prstGeom>
          <a:noFill/>
          <a:ln w="9525">
            <a:noFill/>
            <a:miter lim="800000"/>
            <a:headEnd/>
            <a:tailEnd/>
          </a:ln>
        </p:spPr>
      </p:pic>
      <p:sp>
        <p:nvSpPr>
          <p:cNvPr id="8" name="TextBox 7"/>
          <p:cNvSpPr txBox="1"/>
          <p:nvPr/>
        </p:nvSpPr>
        <p:spPr>
          <a:xfrm>
            <a:off x="0" y="1066800"/>
            <a:ext cx="1944688" cy="4992688"/>
          </a:xfrm>
          <a:prstGeom prst="rect">
            <a:avLst/>
          </a:prstGeom>
          <a:noFill/>
        </p:spPr>
        <p:txBody>
          <a:bodyPr wrap="none">
            <a:spAutoFit/>
          </a:bodyPr>
          <a:lstStyle/>
          <a:p>
            <a:pPr>
              <a:defRPr/>
            </a:pPr>
            <a:r>
              <a:rPr lang="en-US" sz="1840" dirty="0"/>
              <a:t>Markup</a:t>
            </a:r>
          </a:p>
          <a:p>
            <a:pPr>
              <a:defRPr/>
            </a:pPr>
            <a:r>
              <a:rPr lang="en-US" sz="1840" dirty="0"/>
              <a:t>Banking tech</a:t>
            </a:r>
          </a:p>
          <a:p>
            <a:pPr>
              <a:defRPr/>
            </a:pPr>
            <a:r>
              <a:rPr lang="en-US" sz="1840" dirty="0"/>
              <a:t>Capital tech</a:t>
            </a:r>
          </a:p>
          <a:p>
            <a:pPr>
              <a:defRPr/>
            </a:pPr>
            <a:r>
              <a:rPr lang="en-US" sz="1840" dirty="0"/>
              <a:t>Money demand</a:t>
            </a:r>
          </a:p>
          <a:p>
            <a:pPr>
              <a:defRPr/>
            </a:pPr>
            <a:r>
              <a:rPr lang="en-US" sz="1840" dirty="0"/>
              <a:t>Government </a:t>
            </a:r>
          </a:p>
          <a:p>
            <a:pPr>
              <a:defRPr/>
            </a:pPr>
            <a:r>
              <a:rPr lang="en-US" sz="1840" dirty="0"/>
              <a:t>Permanent tech</a:t>
            </a:r>
          </a:p>
          <a:p>
            <a:pPr>
              <a:defRPr/>
            </a:pPr>
            <a:r>
              <a:rPr lang="en-US" sz="1840" dirty="0"/>
              <a:t>Gamma shock</a:t>
            </a:r>
          </a:p>
          <a:p>
            <a:pPr>
              <a:defRPr/>
            </a:pPr>
            <a:r>
              <a:rPr lang="en-US" sz="1840" dirty="0"/>
              <a:t>Temporary tech</a:t>
            </a:r>
          </a:p>
          <a:p>
            <a:pPr>
              <a:defRPr/>
            </a:pPr>
            <a:r>
              <a:rPr lang="en-US" sz="1840" dirty="0"/>
              <a:t>Monetary policy</a:t>
            </a:r>
          </a:p>
          <a:p>
            <a:pPr>
              <a:defRPr/>
            </a:pPr>
            <a:r>
              <a:rPr lang="en-US" sz="1840" dirty="0"/>
              <a:t>Risk, </a:t>
            </a:r>
            <a:r>
              <a:rPr lang="en-US" sz="1840" dirty="0" err="1"/>
              <a:t>contemp</a:t>
            </a:r>
            <a:endParaRPr lang="en-US" sz="1840" dirty="0"/>
          </a:p>
          <a:p>
            <a:pPr>
              <a:defRPr/>
            </a:pPr>
            <a:r>
              <a:rPr lang="en-US" sz="1840" dirty="0"/>
              <a:t>Signals on risk</a:t>
            </a:r>
          </a:p>
          <a:p>
            <a:pPr>
              <a:defRPr/>
            </a:pPr>
            <a:r>
              <a:rPr lang="en-US" sz="1840" dirty="0"/>
              <a:t>Risk and signals</a:t>
            </a:r>
          </a:p>
          <a:p>
            <a:pPr>
              <a:defRPr/>
            </a:pPr>
            <a:r>
              <a:rPr lang="en-US" sz="1840" dirty="0"/>
              <a:t>Discount rate</a:t>
            </a:r>
          </a:p>
          <a:p>
            <a:pPr>
              <a:defRPr/>
            </a:pPr>
            <a:r>
              <a:rPr lang="en-US" sz="1840" dirty="0"/>
              <a:t>Marginal </a:t>
            </a:r>
            <a:r>
              <a:rPr lang="en-US" sz="1840" dirty="0" err="1"/>
              <a:t>eff</a:t>
            </a:r>
            <a:r>
              <a:rPr lang="en-US" sz="1840" dirty="0"/>
              <a:t> of I</a:t>
            </a:r>
          </a:p>
          <a:p>
            <a:pPr>
              <a:defRPr/>
            </a:pPr>
            <a:r>
              <a:rPr lang="en-US" sz="1840" dirty="0"/>
              <a:t>Price of oil</a:t>
            </a:r>
          </a:p>
          <a:p>
            <a:pPr>
              <a:defRPr/>
            </a:pPr>
            <a:r>
              <a:rPr lang="en-US" sz="1840" dirty="0"/>
              <a:t>Error in long rate</a:t>
            </a:r>
          </a:p>
          <a:p>
            <a:pPr>
              <a:defRPr/>
            </a:pPr>
            <a:endParaRPr lang="en-US" sz="1200" dirty="0"/>
          </a:p>
          <a:p>
            <a:pPr>
              <a:defRPr/>
            </a:pPr>
            <a:endParaRPr lang="en-US" sz="1200" dirty="0"/>
          </a:p>
        </p:txBody>
      </p:sp>
      <p:sp>
        <p:nvSpPr>
          <p:cNvPr id="35846" name="Rectangle 5"/>
          <p:cNvSpPr>
            <a:spLocks noChangeArrowheads="1"/>
          </p:cNvSpPr>
          <p:nvPr/>
        </p:nvSpPr>
        <p:spPr bwMode="auto">
          <a:xfrm>
            <a:off x="0" y="1066800"/>
            <a:ext cx="8305800" cy="1752600"/>
          </a:xfrm>
          <a:prstGeom prst="rect">
            <a:avLst/>
          </a:prstGeom>
          <a:solidFill>
            <a:schemeClr val="bg1"/>
          </a:solidFill>
          <a:ln w="9525" algn="ctr">
            <a:solidFill>
              <a:schemeClr val="bg1"/>
            </a:solidFill>
            <a:round/>
            <a:headEnd/>
            <a:tailEnd/>
          </a:ln>
        </p:spPr>
        <p:txBody>
          <a:bodyPr/>
          <a:lstStyle/>
          <a:p>
            <a:endParaRPr lang="en-US"/>
          </a:p>
        </p:txBody>
      </p:sp>
      <p:sp>
        <p:nvSpPr>
          <p:cNvPr id="35847" name="Rectangle 6"/>
          <p:cNvSpPr>
            <a:spLocks noChangeArrowheads="1"/>
          </p:cNvSpPr>
          <p:nvPr/>
        </p:nvSpPr>
        <p:spPr bwMode="auto">
          <a:xfrm>
            <a:off x="0" y="3124200"/>
            <a:ext cx="8153400" cy="533400"/>
          </a:xfrm>
          <a:prstGeom prst="rect">
            <a:avLst/>
          </a:prstGeom>
          <a:solidFill>
            <a:schemeClr val="bg1"/>
          </a:solidFill>
          <a:ln w="9525" algn="ctr">
            <a:solidFill>
              <a:schemeClr val="bg1"/>
            </a:solidFill>
            <a:round/>
            <a:headEnd/>
            <a:tailEnd/>
          </a:ln>
        </p:spPr>
        <p:txBody>
          <a:bodyPr/>
          <a:lstStyle/>
          <a:p>
            <a:endParaRPr lang="en-US"/>
          </a:p>
        </p:txBody>
      </p:sp>
      <p:sp>
        <p:nvSpPr>
          <p:cNvPr id="35848" name="Rectangle 8"/>
          <p:cNvSpPr>
            <a:spLocks noChangeArrowheads="1"/>
          </p:cNvSpPr>
          <p:nvPr/>
        </p:nvSpPr>
        <p:spPr bwMode="auto">
          <a:xfrm>
            <a:off x="0" y="4495800"/>
            <a:ext cx="8305800" cy="1676400"/>
          </a:xfrm>
          <a:prstGeom prst="rect">
            <a:avLst/>
          </a:prstGeom>
          <a:solidFill>
            <a:schemeClr val="bg1"/>
          </a:solidFill>
          <a:ln w="9525" algn="ctr">
            <a:solidFill>
              <a:schemeClr val="bg1"/>
            </a:solidFill>
            <a:round/>
            <a:headEnd/>
            <a:tailEnd/>
          </a:ln>
        </p:spPr>
        <p:txBody>
          <a:bodyPr/>
          <a:lstStyle/>
          <a:p>
            <a:endParaRPr lang="en-US"/>
          </a:p>
        </p:txBody>
      </p:sp>
      <p:cxnSp>
        <p:nvCxnSpPr>
          <p:cNvPr id="35849" name="Straight Arrow Connector 10"/>
          <p:cNvCxnSpPr>
            <a:cxnSpLocks noChangeShapeType="1"/>
          </p:cNvCxnSpPr>
          <p:nvPr/>
        </p:nvCxnSpPr>
        <p:spPr bwMode="auto">
          <a:xfrm rot="5400000" flipH="1" flipV="1">
            <a:off x="1104900" y="4381500"/>
            <a:ext cx="1143000" cy="609600"/>
          </a:xfrm>
          <a:prstGeom prst="straightConnector1">
            <a:avLst/>
          </a:prstGeom>
          <a:noFill/>
          <a:ln w="9525" algn="ctr">
            <a:solidFill>
              <a:schemeClr val="tx1"/>
            </a:solidFill>
            <a:round/>
            <a:headEnd/>
            <a:tailEnd type="arrow" w="med" len="med"/>
          </a:ln>
        </p:spPr>
      </p:cxnSp>
      <p:sp>
        <p:nvSpPr>
          <p:cNvPr id="35850" name="TextBox 11"/>
          <p:cNvSpPr txBox="1">
            <a:spLocks noChangeArrowheads="1"/>
          </p:cNvSpPr>
          <p:nvPr/>
        </p:nvSpPr>
        <p:spPr bwMode="auto">
          <a:xfrm>
            <a:off x="609600" y="5410200"/>
            <a:ext cx="1724025" cy="369888"/>
          </a:xfrm>
          <a:prstGeom prst="rect">
            <a:avLst/>
          </a:prstGeom>
          <a:noFill/>
          <a:ln w="9525">
            <a:noFill/>
            <a:miter lim="800000"/>
            <a:headEnd/>
            <a:tailEnd/>
          </a:ln>
        </p:spPr>
        <p:txBody>
          <a:bodyPr wrap="none">
            <a:spAutoFit/>
          </a:bodyPr>
          <a:lstStyle/>
          <a:p>
            <a:r>
              <a:rPr lang="en-US"/>
              <a:t>Signal matters!</a:t>
            </a:r>
          </a:p>
        </p:txBody>
      </p:sp>
      <p:sp>
        <p:nvSpPr>
          <p:cNvPr id="35851" name="Rectangle 11"/>
          <p:cNvSpPr>
            <a:spLocks noChangeArrowheads="1"/>
          </p:cNvSpPr>
          <p:nvPr/>
        </p:nvSpPr>
        <p:spPr bwMode="auto">
          <a:xfrm>
            <a:off x="6781800" y="762000"/>
            <a:ext cx="1447800" cy="5867400"/>
          </a:xfrm>
          <a:prstGeom prst="rect">
            <a:avLst/>
          </a:prstGeom>
          <a:solidFill>
            <a:schemeClr val="bg1"/>
          </a:solidFill>
          <a:ln w="9525" algn="ctr">
            <a:solidFill>
              <a:schemeClr val="bg1"/>
            </a:solidFill>
            <a:round/>
            <a:headEnd/>
            <a:tailEnd/>
          </a:ln>
        </p:spPr>
        <p:txBody>
          <a:bodyPr/>
          <a:lstStyle/>
          <a:p>
            <a:endParaRPr lang="en-US"/>
          </a:p>
        </p:txBody>
      </p:sp>
      <p:sp>
        <p:nvSpPr>
          <p:cNvPr id="12" name="Rectangle 11"/>
          <p:cNvSpPr/>
          <p:nvPr/>
        </p:nvSpPr>
        <p:spPr>
          <a:xfrm>
            <a:off x="0" y="2667000"/>
            <a:ext cx="6781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smtClean="0"/>
              <a:t>Importance of Risk Signals</a:t>
            </a:r>
          </a:p>
        </p:txBody>
      </p:sp>
      <p:sp>
        <p:nvSpPr>
          <p:cNvPr id="36867" name="Content Placeholder 2"/>
          <p:cNvSpPr>
            <a:spLocks noGrp="1"/>
          </p:cNvSpPr>
          <p:nvPr>
            <p:ph idx="1"/>
          </p:nvPr>
        </p:nvSpPr>
        <p:spPr/>
        <p:txBody>
          <a:bodyPr/>
          <a:lstStyle/>
          <a:p>
            <a:pPr eaLnBrk="1" hangingPunct="1"/>
            <a:endParaRPr lang="en-US" smtClean="0"/>
          </a:p>
        </p:txBody>
      </p:sp>
      <p:pic>
        <p:nvPicPr>
          <p:cNvPr id="36868" name="Picture 3"/>
          <p:cNvPicPr>
            <a:picLocks noChangeAspect="1" noChangeArrowheads="1"/>
          </p:cNvPicPr>
          <p:nvPr/>
        </p:nvPicPr>
        <p:blipFill>
          <a:blip r:embed="rId2"/>
          <a:srcRect/>
          <a:stretch>
            <a:fillRect/>
          </a:stretch>
        </p:blipFill>
        <p:spPr bwMode="auto">
          <a:xfrm>
            <a:off x="-152400" y="2362200"/>
            <a:ext cx="9442450" cy="2516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endParaRPr lang="en-US" smtClean="0"/>
          </a:p>
        </p:txBody>
      </p:sp>
      <p:sp>
        <p:nvSpPr>
          <p:cNvPr id="33795" name="Rectangle 3"/>
          <p:cNvSpPr>
            <a:spLocks noGrp="1" noChangeArrowheads="1"/>
          </p:cNvSpPr>
          <p:nvPr>
            <p:ph idx="1"/>
          </p:nvPr>
        </p:nvSpPr>
        <p:spPr/>
        <p:txBody>
          <a:bodyPr/>
          <a:lstStyle/>
          <a:p>
            <a:pPr eaLnBrk="1" hangingPunct="1"/>
            <a:endParaRPr lang="en-US" smtClean="0"/>
          </a:p>
        </p:txBody>
      </p:sp>
      <p:pic>
        <p:nvPicPr>
          <p:cNvPr id="33796" name="Picture 4" descr="temp2_Page_2"/>
          <p:cNvPicPr>
            <a:picLocks noChangeAspect="1" noChangeArrowheads="1"/>
          </p:cNvPicPr>
          <p:nvPr/>
        </p:nvPicPr>
        <p:blipFill>
          <a:blip r:embed="rId3"/>
          <a:srcRect/>
          <a:stretch>
            <a:fillRect/>
          </a:stretch>
        </p:blipFill>
        <p:spPr bwMode="auto">
          <a:xfrm>
            <a:off x="685800" y="-1597025"/>
            <a:ext cx="7772400" cy="10053638"/>
          </a:xfrm>
          <a:prstGeom prst="rect">
            <a:avLst/>
          </a:prstGeom>
          <a:noFill/>
          <a:ln w="9525">
            <a:noFill/>
            <a:miter lim="800000"/>
            <a:headEnd/>
            <a:tailEnd/>
          </a:ln>
        </p:spPr>
      </p:pic>
      <p:sp>
        <p:nvSpPr>
          <p:cNvPr id="33797" name="Rectangle 5"/>
          <p:cNvSpPr>
            <a:spLocks noChangeArrowheads="1"/>
          </p:cNvSpPr>
          <p:nvPr/>
        </p:nvSpPr>
        <p:spPr bwMode="auto">
          <a:xfrm>
            <a:off x="3352800" y="838200"/>
            <a:ext cx="685800" cy="2286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3798" name="Line 7"/>
          <p:cNvSpPr>
            <a:spLocks noChangeShapeType="1"/>
          </p:cNvSpPr>
          <p:nvPr/>
        </p:nvSpPr>
        <p:spPr bwMode="auto">
          <a:xfrm>
            <a:off x="2286000" y="838200"/>
            <a:ext cx="228600" cy="381000"/>
          </a:xfrm>
          <a:prstGeom prst="line">
            <a:avLst/>
          </a:prstGeom>
          <a:noFill/>
          <a:ln w="9525">
            <a:solidFill>
              <a:schemeClr val="bg1"/>
            </a:solidFill>
            <a:round/>
            <a:headEnd/>
            <a:tailEnd type="triangle" w="med" len="med"/>
          </a:ln>
        </p:spPr>
        <p:txBody>
          <a:bodyPr/>
          <a:lstStyle/>
          <a:p>
            <a:endParaRPr lang="en-US"/>
          </a:p>
        </p:txBody>
      </p:sp>
      <p:sp>
        <p:nvSpPr>
          <p:cNvPr id="33799" name="Line 8"/>
          <p:cNvSpPr>
            <a:spLocks noChangeShapeType="1"/>
          </p:cNvSpPr>
          <p:nvPr/>
        </p:nvSpPr>
        <p:spPr bwMode="auto">
          <a:xfrm>
            <a:off x="2057400" y="762000"/>
            <a:ext cx="533400" cy="609600"/>
          </a:xfrm>
          <a:prstGeom prst="line">
            <a:avLst/>
          </a:prstGeom>
          <a:noFill/>
          <a:ln w="9525">
            <a:solidFill>
              <a:schemeClr val="bg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274638"/>
            <a:ext cx="8534400" cy="792162"/>
          </a:xfrm>
        </p:spPr>
        <p:txBody>
          <a:bodyPr/>
          <a:lstStyle/>
          <a:p>
            <a:pPr eaLnBrk="1" hangingPunct="1"/>
            <a:r>
              <a:rPr lang="en-US" smtClean="0"/>
              <a:t>Why is Risk Shock so Important?</a:t>
            </a:r>
          </a:p>
        </p:txBody>
      </p:sp>
      <p:sp>
        <p:nvSpPr>
          <p:cNvPr id="3" name="Content Placeholder 2"/>
          <p:cNvSpPr>
            <a:spLocks noGrp="1"/>
          </p:cNvSpPr>
          <p:nvPr>
            <p:ph idx="1"/>
          </p:nvPr>
        </p:nvSpPr>
        <p:spPr>
          <a:xfrm>
            <a:off x="457200" y="1295400"/>
            <a:ext cx="8229600" cy="4830763"/>
          </a:xfrm>
        </p:spPr>
        <p:txBody>
          <a:bodyPr>
            <a:normAutofit lnSpcReduction="10000"/>
          </a:bodyPr>
          <a:lstStyle/>
          <a:p>
            <a:pPr eaLnBrk="1" hangingPunct="1">
              <a:defRPr/>
            </a:pPr>
            <a:r>
              <a:rPr lang="en-US" dirty="0" smtClean="0"/>
              <a:t>According to the model, external finance premium is primarily risk shock.</a:t>
            </a:r>
          </a:p>
          <a:p>
            <a:pPr eaLnBrk="1" hangingPunct="1">
              <a:defRPr/>
            </a:pPr>
            <a:endParaRPr lang="en-US" dirty="0" smtClean="0"/>
          </a:p>
          <a:p>
            <a:pPr eaLnBrk="1" hangingPunct="1">
              <a:defRPr/>
            </a:pPr>
            <a:r>
              <a:rPr lang="en-US" dirty="0" smtClean="0"/>
              <a:t>To look for evidence that risk might be important, look at dynamics of external finance premium and </a:t>
            </a:r>
            <a:r>
              <a:rPr lang="en-US" dirty="0" err="1" smtClean="0"/>
              <a:t>gdp</a:t>
            </a:r>
            <a:r>
              <a:rPr lang="en-US" dirty="0" smtClean="0"/>
              <a:t>.</a:t>
            </a:r>
          </a:p>
          <a:p>
            <a:pPr eaLnBrk="1" hangingPunct="1">
              <a:defRPr/>
            </a:pPr>
            <a:endParaRPr lang="en-US" dirty="0" smtClean="0"/>
          </a:p>
          <a:p>
            <a:pPr eaLnBrk="1" hangingPunct="1">
              <a:defRPr/>
            </a:pPr>
            <a:r>
              <a:rPr lang="en-US" dirty="0" smtClean="0"/>
              <a:t>External finance premium is a negative leading indicator</a:t>
            </a:r>
            <a:endParaRPr 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endParaRPr lang="en-US" smtClean="0"/>
          </a:p>
        </p:txBody>
      </p:sp>
      <p:pic>
        <p:nvPicPr>
          <p:cNvPr id="38915" name="Content Placeholder 3" descr="figure1.jpg"/>
          <p:cNvPicPr>
            <a:picLocks noGrp="1" noChangeAspect="1"/>
          </p:cNvPicPr>
          <p:nvPr>
            <p:ph idx="1"/>
          </p:nvPr>
        </p:nvPicPr>
        <p:blipFill>
          <a:blip r:embed="rId2"/>
          <a:srcRect/>
          <a:stretch>
            <a:fillRect/>
          </a:stretch>
        </p:blipFill>
        <p:spPr>
          <a:xfrm>
            <a:off x="-152400" y="-381000"/>
            <a:ext cx="9555163" cy="7383463"/>
          </a:xfrm>
        </p:spPr>
      </p:pic>
      <p:sp>
        <p:nvSpPr>
          <p:cNvPr id="38916" name="Rectangle 4"/>
          <p:cNvSpPr>
            <a:spLocks noChangeArrowheads="1"/>
          </p:cNvSpPr>
          <p:nvPr/>
        </p:nvSpPr>
        <p:spPr bwMode="auto">
          <a:xfrm>
            <a:off x="6553200" y="381000"/>
            <a:ext cx="1981200" cy="2667000"/>
          </a:xfrm>
          <a:prstGeom prst="rect">
            <a:avLst/>
          </a:prstGeom>
          <a:solidFill>
            <a:schemeClr val="bg1"/>
          </a:solidFill>
          <a:ln w="9525" algn="ctr">
            <a:solidFill>
              <a:schemeClr val="bg1"/>
            </a:solidFill>
            <a:round/>
            <a:headEnd/>
            <a:tailEnd/>
          </a:ln>
        </p:spPr>
        <p:txBody>
          <a:bodyPr/>
          <a:lstStyle/>
          <a:p>
            <a:endParaRPr lang="en-US"/>
          </a:p>
        </p:txBody>
      </p:sp>
      <p:sp>
        <p:nvSpPr>
          <p:cNvPr id="38917" name="Rectangle 4"/>
          <p:cNvSpPr>
            <a:spLocks noChangeArrowheads="1"/>
          </p:cNvSpPr>
          <p:nvPr/>
        </p:nvSpPr>
        <p:spPr bwMode="auto">
          <a:xfrm>
            <a:off x="2895600" y="381000"/>
            <a:ext cx="3581400" cy="2895600"/>
          </a:xfrm>
          <a:prstGeom prst="rect">
            <a:avLst/>
          </a:prstGeom>
          <a:solidFill>
            <a:schemeClr val="bg1"/>
          </a:solidFill>
          <a:ln w="9525" algn="ctr">
            <a:solidFill>
              <a:schemeClr val="bg1"/>
            </a:solidFill>
            <a:round/>
            <a:headEnd/>
            <a:tailEnd/>
          </a:ln>
        </p:spPr>
        <p:txBody>
          <a:bodyPr/>
          <a:lstStyle/>
          <a:p>
            <a:endParaRPr lang="en-US"/>
          </a:p>
        </p:txBody>
      </p:sp>
      <p:sp>
        <p:nvSpPr>
          <p:cNvPr id="38918" name="Rectangle 5"/>
          <p:cNvSpPr>
            <a:spLocks noChangeArrowheads="1"/>
          </p:cNvSpPr>
          <p:nvPr/>
        </p:nvSpPr>
        <p:spPr bwMode="auto">
          <a:xfrm>
            <a:off x="762000" y="3581400"/>
            <a:ext cx="8001000" cy="2590800"/>
          </a:xfrm>
          <a:prstGeom prst="rect">
            <a:avLst/>
          </a:prstGeom>
          <a:solidFill>
            <a:schemeClr val="bg1"/>
          </a:solidFill>
          <a:ln w="9525" algn="ctr">
            <a:solidFill>
              <a:schemeClr val="bg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endParaRPr lang="en-US" smtClean="0"/>
          </a:p>
        </p:txBody>
      </p:sp>
      <p:pic>
        <p:nvPicPr>
          <p:cNvPr id="39939" name="Content Placeholder 3" descr="figure1.jpg"/>
          <p:cNvPicPr>
            <a:picLocks noGrp="1" noChangeAspect="1"/>
          </p:cNvPicPr>
          <p:nvPr>
            <p:ph idx="1"/>
          </p:nvPr>
        </p:nvPicPr>
        <p:blipFill>
          <a:blip r:embed="rId2"/>
          <a:srcRect/>
          <a:stretch>
            <a:fillRect/>
          </a:stretch>
        </p:blipFill>
        <p:spPr>
          <a:xfrm>
            <a:off x="-152400" y="-381000"/>
            <a:ext cx="9555163" cy="7383463"/>
          </a:xfrm>
        </p:spPr>
      </p:pic>
      <p:sp>
        <p:nvSpPr>
          <p:cNvPr id="39940" name="Rectangle 4"/>
          <p:cNvSpPr>
            <a:spLocks noChangeArrowheads="1"/>
          </p:cNvSpPr>
          <p:nvPr/>
        </p:nvSpPr>
        <p:spPr bwMode="auto">
          <a:xfrm>
            <a:off x="6553200" y="381000"/>
            <a:ext cx="1981200" cy="2667000"/>
          </a:xfrm>
          <a:prstGeom prst="rect">
            <a:avLst/>
          </a:prstGeom>
          <a:solidFill>
            <a:schemeClr val="bg1"/>
          </a:solidFill>
          <a:ln w="9525" algn="ctr">
            <a:solidFill>
              <a:schemeClr val="bg1"/>
            </a:solidFill>
            <a:round/>
            <a:headEnd/>
            <a:tailEnd/>
          </a:ln>
        </p:spPr>
        <p:txBody>
          <a:bodyPr/>
          <a:lstStyle/>
          <a:p>
            <a:endParaRPr lang="en-US"/>
          </a:p>
        </p:txBody>
      </p:sp>
      <p:sp>
        <p:nvSpPr>
          <p:cNvPr id="39941" name="Rectangle 4"/>
          <p:cNvSpPr>
            <a:spLocks noChangeArrowheads="1"/>
          </p:cNvSpPr>
          <p:nvPr/>
        </p:nvSpPr>
        <p:spPr bwMode="auto">
          <a:xfrm>
            <a:off x="4724400" y="381000"/>
            <a:ext cx="1981200" cy="2819400"/>
          </a:xfrm>
          <a:prstGeom prst="rect">
            <a:avLst/>
          </a:prstGeom>
          <a:solidFill>
            <a:schemeClr val="bg1"/>
          </a:solidFill>
          <a:ln w="9525" algn="ctr">
            <a:solidFill>
              <a:schemeClr val="bg1"/>
            </a:solidFill>
            <a:round/>
            <a:headEnd/>
            <a:tailEnd/>
          </a:ln>
        </p:spPr>
        <p:txBody>
          <a:bodyPr/>
          <a:lstStyle/>
          <a:p>
            <a:endParaRPr lang="en-US"/>
          </a:p>
        </p:txBody>
      </p:sp>
      <p:sp>
        <p:nvSpPr>
          <p:cNvPr id="39942" name="Rectangle 5"/>
          <p:cNvSpPr>
            <a:spLocks noChangeArrowheads="1"/>
          </p:cNvSpPr>
          <p:nvPr/>
        </p:nvSpPr>
        <p:spPr bwMode="auto">
          <a:xfrm>
            <a:off x="838200" y="3581400"/>
            <a:ext cx="7924800" cy="2590800"/>
          </a:xfrm>
          <a:prstGeom prst="rect">
            <a:avLst/>
          </a:prstGeom>
          <a:solidFill>
            <a:schemeClr val="bg1"/>
          </a:solidFill>
          <a:ln w="9525" algn="ctr">
            <a:solidFill>
              <a:schemeClr val="bg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endParaRPr lang="en-US" smtClean="0"/>
          </a:p>
        </p:txBody>
      </p:sp>
      <p:pic>
        <p:nvPicPr>
          <p:cNvPr id="40963" name="Content Placeholder 3" descr="figure1.jpg"/>
          <p:cNvPicPr>
            <a:picLocks noGrp="1" noChangeAspect="1"/>
          </p:cNvPicPr>
          <p:nvPr>
            <p:ph idx="1"/>
          </p:nvPr>
        </p:nvPicPr>
        <p:blipFill>
          <a:blip r:embed="rId2"/>
          <a:srcRect/>
          <a:stretch>
            <a:fillRect/>
          </a:stretch>
        </p:blipFill>
        <p:spPr>
          <a:xfrm>
            <a:off x="-152400" y="-381000"/>
            <a:ext cx="9555163" cy="7383463"/>
          </a:xfrm>
        </p:spPr>
      </p:pic>
      <p:sp>
        <p:nvSpPr>
          <p:cNvPr id="40964" name="Rectangle 4"/>
          <p:cNvSpPr>
            <a:spLocks noChangeArrowheads="1"/>
          </p:cNvSpPr>
          <p:nvPr/>
        </p:nvSpPr>
        <p:spPr bwMode="auto">
          <a:xfrm>
            <a:off x="6553200" y="381000"/>
            <a:ext cx="1981200" cy="2667000"/>
          </a:xfrm>
          <a:prstGeom prst="rect">
            <a:avLst/>
          </a:prstGeom>
          <a:solidFill>
            <a:schemeClr val="bg1"/>
          </a:solidFill>
          <a:ln w="9525" algn="ctr">
            <a:solidFill>
              <a:schemeClr val="bg1"/>
            </a:solidFill>
            <a:round/>
            <a:headEnd/>
            <a:tailEnd/>
          </a:ln>
        </p:spPr>
        <p:txBody>
          <a:bodyPr/>
          <a:lstStyle/>
          <a:p>
            <a:endParaRPr lang="en-US"/>
          </a:p>
        </p:txBody>
      </p:sp>
      <p:sp>
        <p:nvSpPr>
          <p:cNvPr id="40965" name="Rectangle 5"/>
          <p:cNvSpPr>
            <a:spLocks noChangeArrowheads="1"/>
          </p:cNvSpPr>
          <p:nvPr/>
        </p:nvSpPr>
        <p:spPr bwMode="auto">
          <a:xfrm>
            <a:off x="838200" y="3581400"/>
            <a:ext cx="7924800" cy="2590800"/>
          </a:xfrm>
          <a:prstGeom prst="rect">
            <a:avLst/>
          </a:prstGeom>
          <a:solidFill>
            <a:schemeClr val="bg1"/>
          </a:solidFill>
          <a:ln w="9525" algn="ctr">
            <a:solidFill>
              <a:schemeClr val="bg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endParaRPr lang="en-US" smtClean="0"/>
          </a:p>
        </p:txBody>
      </p:sp>
      <p:pic>
        <p:nvPicPr>
          <p:cNvPr id="41987" name="Content Placeholder 3" descr="figure1.jpg"/>
          <p:cNvPicPr>
            <a:picLocks noGrp="1" noChangeAspect="1"/>
          </p:cNvPicPr>
          <p:nvPr>
            <p:ph idx="1"/>
          </p:nvPr>
        </p:nvPicPr>
        <p:blipFill>
          <a:blip r:embed="rId2"/>
          <a:srcRect/>
          <a:stretch>
            <a:fillRect/>
          </a:stretch>
        </p:blipFill>
        <p:spPr>
          <a:xfrm>
            <a:off x="-152400" y="-381000"/>
            <a:ext cx="9555163" cy="7383463"/>
          </a:xfrm>
        </p:spPr>
      </p:pic>
      <p:sp>
        <p:nvSpPr>
          <p:cNvPr id="41988" name="Rectangle 4"/>
          <p:cNvSpPr>
            <a:spLocks noChangeArrowheads="1"/>
          </p:cNvSpPr>
          <p:nvPr/>
        </p:nvSpPr>
        <p:spPr bwMode="auto">
          <a:xfrm>
            <a:off x="6553200" y="381000"/>
            <a:ext cx="1981200" cy="2667000"/>
          </a:xfrm>
          <a:prstGeom prst="rect">
            <a:avLst/>
          </a:prstGeom>
          <a:solidFill>
            <a:schemeClr val="bg1"/>
          </a:solidFill>
          <a:ln w="9525" algn="ctr">
            <a:solidFill>
              <a:schemeClr val="bg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152400" y="274638"/>
            <a:ext cx="8839200" cy="1143000"/>
          </a:xfrm>
        </p:spPr>
        <p:txBody>
          <a:bodyPr>
            <a:normAutofit fontScale="90000"/>
          </a:bodyPr>
          <a:lstStyle/>
          <a:p>
            <a:pPr eaLnBrk="1" hangingPunct="1"/>
            <a:r>
              <a:rPr lang="en-US" smtClean="0"/>
              <a:t>Why is Risk Shock so Important?:</a:t>
            </a:r>
            <a:br>
              <a:rPr lang="en-US" smtClean="0"/>
            </a:br>
            <a:r>
              <a:rPr lang="en-US" smtClean="0"/>
              <a:t>A second reason</a:t>
            </a:r>
          </a:p>
        </p:txBody>
      </p:sp>
      <p:sp>
        <p:nvSpPr>
          <p:cNvPr id="43011" name="Content Placeholder 2"/>
          <p:cNvSpPr>
            <a:spLocks noGrp="1"/>
          </p:cNvSpPr>
          <p:nvPr>
            <p:ph idx="1"/>
          </p:nvPr>
        </p:nvSpPr>
        <p:spPr>
          <a:xfrm>
            <a:off x="457200" y="1524000"/>
            <a:ext cx="8229600" cy="4953000"/>
          </a:xfrm>
        </p:spPr>
        <p:txBody>
          <a:bodyPr/>
          <a:lstStyle/>
          <a:p>
            <a:pPr eaLnBrk="1" hangingPunct="1"/>
            <a:r>
              <a:rPr lang="en-US" smtClean="0"/>
              <a:t>Our data set includes the stock market</a:t>
            </a:r>
          </a:p>
          <a:p>
            <a:pPr eaLnBrk="1" hangingPunct="1"/>
            <a:endParaRPr lang="en-US" smtClean="0"/>
          </a:p>
          <a:p>
            <a:pPr lvl="1" eaLnBrk="1" hangingPunct="1"/>
            <a:r>
              <a:rPr lang="en-US" smtClean="0"/>
              <a:t>Output, stock market, investment all procyclical (surge together in late 1990s)</a:t>
            </a:r>
          </a:p>
          <a:p>
            <a:pPr lvl="1" eaLnBrk="1" hangingPunct="1"/>
            <a:endParaRPr lang="en-US" smtClean="0"/>
          </a:p>
          <a:p>
            <a:pPr lvl="1" eaLnBrk="1" hangingPunct="1"/>
            <a:r>
              <a:rPr lang="en-US" smtClean="0"/>
              <a:t>This is predicted by risk shock.</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endParaRPr lang="en-US" smtClean="0"/>
          </a:p>
        </p:txBody>
      </p:sp>
      <p:pic>
        <p:nvPicPr>
          <p:cNvPr id="44035" name="Content Placeholder 3" descr="distribution.jpg"/>
          <p:cNvPicPr>
            <a:picLocks noGrp="1" noChangeAspect="1"/>
          </p:cNvPicPr>
          <p:nvPr>
            <p:ph idx="1"/>
          </p:nvPr>
        </p:nvPicPr>
        <p:blipFill>
          <a:blip r:embed="rId2"/>
          <a:srcRect/>
          <a:stretch>
            <a:fillRect/>
          </a:stretch>
        </p:blipFill>
        <p:spPr>
          <a:xfrm>
            <a:off x="152400" y="0"/>
            <a:ext cx="8650288" cy="6684963"/>
          </a:xfrm>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endParaRPr lang="en-US" smtClean="0"/>
          </a:p>
        </p:txBody>
      </p:sp>
      <p:pic>
        <p:nvPicPr>
          <p:cNvPr id="45059" name="Content Placeholder 3" descr="irfsigma.jpg"/>
          <p:cNvPicPr>
            <a:picLocks noGrp="1" noChangeAspect="1"/>
          </p:cNvPicPr>
          <p:nvPr>
            <p:ph idx="1"/>
          </p:nvPr>
        </p:nvPicPr>
        <p:blipFill>
          <a:blip r:embed="rId2"/>
          <a:srcRect/>
          <a:stretch>
            <a:fillRect/>
          </a:stretch>
        </p:blipFill>
        <p:spPr>
          <a:xfrm>
            <a:off x="228600" y="0"/>
            <a:ext cx="8650288" cy="6684963"/>
          </a:xfrm>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normAutofit fontScale="90000"/>
          </a:bodyPr>
          <a:lstStyle/>
          <a:p>
            <a:pPr eaLnBrk="1" hangingPunct="1"/>
            <a:r>
              <a:rPr lang="en-US" smtClean="0"/>
              <a:t>Impact of Financial Frictions on Propagation</a:t>
            </a:r>
          </a:p>
        </p:txBody>
      </p:sp>
      <p:sp>
        <p:nvSpPr>
          <p:cNvPr id="48131" name="Content Placeholder 2"/>
          <p:cNvSpPr>
            <a:spLocks noGrp="1"/>
          </p:cNvSpPr>
          <p:nvPr>
            <p:ph idx="1"/>
          </p:nvPr>
        </p:nvSpPr>
        <p:spPr>
          <a:xfrm>
            <a:off x="457200" y="2057400"/>
            <a:ext cx="8229600" cy="4525963"/>
          </a:xfrm>
        </p:spPr>
        <p:txBody>
          <a:bodyPr/>
          <a:lstStyle/>
          <a:p>
            <a:pPr eaLnBrk="1" hangingPunct="1"/>
            <a:r>
              <a:rPr lang="en-US" smtClean="0"/>
              <a:t>Effects of monetary shocks on gdp amplified by BGG financial frictions because </a:t>
            </a:r>
            <a:r>
              <a:rPr lang="en-US" i="1" smtClean="0"/>
              <a:t>P</a:t>
            </a:r>
            <a:r>
              <a:rPr lang="en-US" smtClean="0"/>
              <a:t> and </a:t>
            </a:r>
            <a:r>
              <a:rPr lang="en-US" i="1" smtClean="0"/>
              <a:t>Y</a:t>
            </a:r>
            <a:r>
              <a:rPr lang="en-US" smtClean="0"/>
              <a:t> go in same direction.</a:t>
            </a:r>
          </a:p>
          <a:p>
            <a:pPr eaLnBrk="1" hangingPunct="1"/>
            <a:endParaRPr lang="en-US" smtClean="0"/>
          </a:p>
          <a:p>
            <a:pPr eaLnBrk="1" hangingPunct="1"/>
            <a:r>
              <a:rPr lang="en-US" smtClean="0"/>
              <a:t>Effects of technology shocks on gdp mitigated by BGG financial frictions because </a:t>
            </a:r>
            <a:r>
              <a:rPr lang="en-US" i="1" smtClean="0"/>
              <a:t>P</a:t>
            </a:r>
            <a:r>
              <a:rPr lang="en-US" smtClean="0"/>
              <a:t> and </a:t>
            </a:r>
            <a:r>
              <a:rPr lang="en-US" i="1" smtClean="0"/>
              <a:t>Y</a:t>
            </a:r>
            <a:r>
              <a:rPr lang="en-US" smtClean="0"/>
              <a:t> go in opposite directions.</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endParaRPr lang="en-US" smtClean="0"/>
          </a:p>
        </p:txBody>
      </p:sp>
      <p:pic>
        <p:nvPicPr>
          <p:cNvPr id="49155" name="Content Placeholder 3" descr="interestrate.jpg"/>
          <p:cNvPicPr>
            <a:picLocks noGrp="1" noChangeAspect="1"/>
          </p:cNvPicPr>
          <p:nvPr>
            <p:ph idx="1"/>
          </p:nvPr>
        </p:nvPicPr>
        <p:blipFill>
          <a:blip r:embed="rId2"/>
          <a:srcRect/>
          <a:stretch>
            <a:fillRect/>
          </a:stretch>
        </p:blipFill>
        <p:spPr>
          <a:xfrm>
            <a:off x="0" y="1447800"/>
            <a:ext cx="4919663" cy="3478213"/>
          </a:xfrm>
        </p:spPr>
      </p:pic>
      <p:pic>
        <p:nvPicPr>
          <p:cNvPr id="49156" name="Picture 4" descr="technology.jpg"/>
          <p:cNvPicPr>
            <a:picLocks noChangeAspect="1"/>
          </p:cNvPicPr>
          <p:nvPr/>
        </p:nvPicPr>
        <p:blipFill>
          <a:blip r:embed="rId3"/>
          <a:srcRect/>
          <a:stretch>
            <a:fillRect/>
          </a:stretch>
        </p:blipFill>
        <p:spPr bwMode="auto">
          <a:xfrm>
            <a:off x="4191000" y="1447800"/>
            <a:ext cx="4811713" cy="3403600"/>
          </a:xfrm>
          <a:prstGeom prst="rect">
            <a:avLst/>
          </a:prstGeom>
          <a:noFill/>
          <a:ln w="9525">
            <a:noFill/>
            <a:miter lim="800000"/>
            <a:headEnd/>
            <a:tailEnd/>
          </a:ln>
        </p:spPr>
      </p:pic>
      <p:sp>
        <p:nvSpPr>
          <p:cNvPr id="49157" name="TextBox 5"/>
          <p:cNvSpPr txBox="1">
            <a:spLocks noChangeArrowheads="1"/>
          </p:cNvSpPr>
          <p:nvPr/>
        </p:nvSpPr>
        <p:spPr bwMode="auto">
          <a:xfrm>
            <a:off x="2971800" y="5257800"/>
            <a:ext cx="1762125" cy="369888"/>
          </a:xfrm>
          <a:prstGeom prst="rect">
            <a:avLst/>
          </a:prstGeom>
          <a:noFill/>
          <a:ln w="9525">
            <a:noFill/>
            <a:miter lim="800000"/>
            <a:headEnd/>
            <a:tailEnd/>
          </a:ln>
        </p:spPr>
        <p:txBody>
          <a:bodyPr wrap="none">
            <a:spAutoFit/>
          </a:bodyPr>
          <a:lstStyle/>
          <a:p>
            <a:r>
              <a:rPr lang="en-US"/>
              <a:t>Baseline model</a:t>
            </a:r>
          </a:p>
        </p:txBody>
      </p:sp>
      <p:cxnSp>
        <p:nvCxnSpPr>
          <p:cNvPr id="49158" name="Straight Arrow Connector 7"/>
          <p:cNvCxnSpPr>
            <a:cxnSpLocks noChangeShapeType="1"/>
          </p:cNvCxnSpPr>
          <p:nvPr/>
        </p:nvCxnSpPr>
        <p:spPr bwMode="auto">
          <a:xfrm rot="16200000" flipV="1">
            <a:off x="2019300" y="3924300"/>
            <a:ext cx="1905000" cy="152400"/>
          </a:xfrm>
          <a:prstGeom prst="straightConnector1">
            <a:avLst/>
          </a:prstGeom>
          <a:noFill/>
          <a:ln w="9525" algn="ctr">
            <a:solidFill>
              <a:schemeClr val="tx1"/>
            </a:solidFill>
            <a:round/>
            <a:headEnd/>
            <a:tailEnd type="arrow" w="med" len="med"/>
          </a:ln>
        </p:spPr>
      </p:cxnSp>
      <p:cxnSp>
        <p:nvCxnSpPr>
          <p:cNvPr id="49159" name="Straight Arrow Connector 9"/>
          <p:cNvCxnSpPr>
            <a:cxnSpLocks noChangeShapeType="1"/>
          </p:cNvCxnSpPr>
          <p:nvPr/>
        </p:nvCxnSpPr>
        <p:spPr bwMode="auto">
          <a:xfrm flipV="1">
            <a:off x="4114800" y="3429000"/>
            <a:ext cx="1905000" cy="1676400"/>
          </a:xfrm>
          <a:prstGeom prst="straightConnector1">
            <a:avLst/>
          </a:prstGeom>
          <a:noFill/>
          <a:ln w="9525" algn="ctr">
            <a:solidFill>
              <a:schemeClr val="tx1"/>
            </a:solidFill>
            <a:round/>
            <a:headEnd/>
            <a:tailEnd type="arrow" w="med" len="med"/>
          </a:ln>
        </p:spPr>
      </p:cxnSp>
      <p:sp>
        <p:nvSpPr>
          <p:cNvPr id="49160" name="TextBox 10"/>
          <p:cNvSpPr txBox="1">
            <a:spLocks noChangeArrowheads="1"/>
          </p:cNvSpPr>
          <p:nvPr/>
        </p:nvSpPr>
        <p:spPr bwMode="auto">
          <a:xfrm>
            <a:off x="914400" y="5943600"/>
            <a:ext cx="5314950" cy="369888"/>
          </a:xfrm>
          <a:prstGeom prst="rect">
            <a:avLst/>
          </a:prstGeom>
          <a:noFill/>
          <a:ln w="9525">
            <a:noFill/>
            <a:miter lim="800000"/>
            <a:headEnd/>
            <a:tailEnd/>
          </a:ln>
        </p:spPr>
        <p:txBody>
          <a:bodyPr wrap="none">
            <a:spAutoFit/>
          </a:bodyPr>
          <a:lstStyle/>
          <a:p>
            <a:r>
              <a:rPr lang="en-US"/>
              <a:t>Blue line: baseline model with no financial frictions</a:t>
            </a:r>
          </a:p>
        </p:txBody>
      </p:sp>
      <p:sp>
        <p:nvSpPr>
          <p:cNvPr id="49161" name="TextBox 11"/>
          <p:cNvSpPr txBox="1">
            <a:spLocks noChangeArrowheads="1"/>
          </p:cNvSpPr>
          <p:nvPr/>
        </p:nvSpPr>
        <p:spPr bwMode="auto">
          <a:xfrm>
            <a:off x="2667000" y="609600"/>
            <a:ext cx="3911600" cy="369888"/>
          </a:xfrm>
          <a:prstGeom prst="rect">
            <a:avLst/>
          </a:prstGeom>
          <a:noFill/>
          <a:ln w="9525">
            <a:noFill/>
            <a:miter lim="800000"/>
            <a:headEnd/>
            <a:tailEnd/>
          </a:ln>
        </p:spPr>
        <p:txBody>
          <a:bodyPr wrap="none">
            <a:spAutoFit/>
          </a:bodyPr>
          <a:lstStyle/>
          <a:p>
            <a:r>
              <a:rPr lang="en-US"/>
              <a:t>Baseline model with no Fisher Effect</a:t>
            </a:r>
          </a:p>
        </p:txBody>
      </p:sp>
      <p:cxnSp>
        <p:nvCxnSpPr>
          <p:cNvPr id="49162" name="Straight Arrow Connector 13"/>
          <p:cNvCxnSpPr>
            <a:cxnSpLocks noChangeShapeType="1"/>
          </p:cNvCxnSpPr>
          <p:nvPr/>
        </p:nvCxnSpPr>
        <p:spPr bwMode="auto">
          <a:xfrm rot="16200000" flipH="1">
            <a:off x="5334000" y="1600200"/>
            <a:ext cx="1143000" cy="76200"/>
          </a:xfrm>
          <a:prstGeom prst="straightConnector1">
            <a:avLst/>
          </a:prstGeom>
          <a:noFill/>
          <a:ln w="9525" algn="ctr">
            <a:solidFill>
              <a:schemeClr val="tx1"/>
            </a:solidFill>
            <a:round/>
            <a:headEnd/>
            <a:tailEnd type="arrow" w="med" len="med"/>
          </a:ln>
        </p:spPr>
      </p:cxnSp>
      <p:cxnSp>
        <p:nvCxnSpPr>
          <p:cNvPr id="49163" name="Straight Arrow Connector 15"/>
          <p:cNvCxnSpPr>
            <a:cxnSpLocks noChangeShapeType="1"/>
          </p:cNvCxnSpPr>
          <p:nvPr/>
        </p:nvCxnSpPr>
        <p:spPr bwMode="auto">
          <a:xfrm rot="5400000">
            <a:off x="1981200" y="1447800"/>
            <a:ext cx="1371600" cy="457200"/>
          </a:xfrm>
          <a:prstGeom prst="straightConnector1">
            <a:avLst/>
          </a:prstGeom>
          <a:noFill/>
          <a:ln w="9525" algn="ctr">
            <a:solidFill>
              <a:schemeClr val="tx1"/>
            </a:solidFill>
            <a:round/>
            <a:headEnd/>
            <a:tailEnd type="arrow" w="med" len="med"/>
          </a:ln>
        </p:spPr>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endParaRPr lang="en-US" smtClean="0"/>
          </a:p>
        </p:txBody>
      </p:sp>
      <p:sp>
        <p:nvSpPr>
          <p:cNvPr id="33795" name="Rectangle 3"/>
          <p:cNvSpPr>
            <a:spLocks noGrp="1" noChangeArrowheads="1"/>
          </p:cNvSpPr>
          <p:nvPr>
            <p:ph idx="1"/>
          </p:nvPr>
        </p:nvSpPr>
        <p:spPr/>
        <p:txBody>
          <a:bodyPr/>
          <a:lstStyle/>
          <a:p>
            <a:pPr eaLnBrk="1" hangingPunct="1"/>
            <a:endParaRPr lang="en-US" dirty="0" smtClean="0"/>
          </a:p>
        </p:txBody>
      </p:sp>
      <p:pic>
        <p:nvPicPr>
          <p:cNvPr id="33796" name="Picture 4" descr="temp2_Page_2"/>
          <p:cNvPicPr>
            <a:picLocks noChangeAspect="1" noChangeArrowheads="1"/>
          </p:cNvPicPr>
          <p:nvPr/>
        </p:nvPicPr>
        <p:blipFill>
          <a:blip r:embed="rId3"/>
          <a:srcRect/>
          <a:stretch>
            <a:fillRect/>
          </a:stretch>
        </p:blipFill>
        <p:spPr bwMode="auto">
          <a:xfrm>
            <a:off x="685800" y="-1597025"/>
            <a:ext cx="7772400" cy="10053638"/>
          </a:xfrm>
          <a:prstGeom prst="rect">
            <a:avLst/>
          </a:prstGeom>
          <a:noFill/>
          <a:ln w="9525">
            <a:noFill/>
            <a:miter lim="800000"/>
            <a:headEnd/>
            <a:tailEnd/>
          </a:ln>
        </p:spPr>
      </p:pic>
      <p:sp>
        <p:nvSpPr>
          <p:cNvPr id="33797" name="Rectangle 5"/>
          <p:cNvSpPr>
            <a:spLocks noChangeArrowheads="1"/>
          </p:cNvSpPr>
          <p:nvPr/>
        </p:nvSpPr>
        <p:spPr bwMode="auto">
          <a:xfrm>
            <a:off x="3352800" y="838200"/>
            <a:ext cx="685800" cy="2286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3798" name="Line 7"/>
          <p:cNvSpPr>
            <a:spLocks noChangeShapeType="1"/>
          </p:cNvSpPr>
          <p:nvPr/>
        </p:nvSpPr>
        <p:spPr bwMode="auto">
          <a:xfrm>
            <a:off x="2286000" y="838200"/>
            <a:ext cx="228600" cy="381000"/>
          </a:xfrm>
          <a:prstGeom prst="line">
            <a:avLst/>
          </a:prstGeom>
          <a:noFill/>
          <a:ln w="9525">
            <a:solidFill>
              <a:schemeClr val="bg1"/>
            </a:solidFill>
            <a:round/>
            <a:headEnd/>
            <a:tailEnd type="triangle" w="med" len="med"/>
          </a:ln>
        </p:spPr>
        <p:txBody>
          <a:bodyPr/>
          <a:lstStyle/>
          <a:p>
            <a:endParaRPr lang="en-US"/>
          </a:p>
        </p:txBody>
      </p:sp>
      <p:sp>
        <p:nvSpPr>
          <p:cNvPr id="33799" name="Line 8"/>
          <p:cNvSpPr>
            <a:spLocks noChangeShapeType="1"/>
          </p:cNvSpPr>
          <p:nvPr/>
        </p:nvSpPr>
        <p:spPr bwMode="auto">
          <a:xfrm>
            <a:off x="2057400" y="762000"/>
            <a:ext cx="533400" cy="609600"/>
          </a:xfrm>
          <a:prstGeom prst="line">
            <a:avLst/>
          </a:prstGeom>
          <a:noFill/>
          <a:ln w="9525">
            <a:solidFill>
              <a:schemeClr val="bg1"/>
            </a:solidFill>
            <a:round/>
            <a:headEnd/>
            <a:tailEnd type="triangle" w="med" len="med"/>
          </a:ln>
        </p:spPr>
        <p:txBody>
          <a:bodyPr/>
          <a:lstStyle/>
          <a:p>
            <a:endParaRPr lang="en-US"/>
          </a:p>
        </p:txBody>
      </p:sp>
      <p:sp>
        <p:nvSpPr>
          <p:cNvPr id="8" name="TextBox 7"/>
          <p:cNvSpPr txBox="1"/>
          <p:nvPr/>
        </p:nvSpPr>
        <p:spPr>
          <a:xfrm>
            <a:off x="0" y="2743200"/>
            <a:ext cx="1656223" cy="1323439"/>
          </a:xfrm>
          <a:prstGeom prst="rect">
            <a:avLst/>
          </a:prstGeom>
          <a:noFill/>
        </p:spPr>
        <p:txBody>
          <a:bodyPr wrap="none" rtlCol="0">
            <a:spAutoFit/>
          </a:bodyPr>
          <a:lstStyle/>
          <a:p>
            <a:r>
              <a:rPr lang="en-US" sz="1600" dirty="0" smtClean="0"/>
              <a:t>Whether </a:t>
            </a:r>
          </a:p>
          <a:p>
            <a:r>
              <a:rPr lang="en-US" sz="1600" dirty="0" smtClean="0"/>
              <a:t>p</a:t>
            </a:r>
            <a:r>
              <a:rPr lang="en-US" sz="1600" dirty="0" smtClean="0"/>
              <a:t>er capita hours</a:t>
            </a:r>
          </a:p>
          <a:p>
            <a:r>
              <a:rPr lang="en-US" sz="1600" dirty="0" smtClean="0"/>
              <a:t>a</a:t>
            </a:r>
            <a:r>
              <a:rPr lang="en-US" sz="1600" dirty="0" smtClean="0"/>
              <a:t>re stationary</a:t>
            </a:r>
          </a:p>
          <a:p>
            <a:r>
              <a:rPr lang="en-US" sz="1600" dirty="0" smtClean="0"/>
              <a:t>h</a:t>
            </a:r>
            <a:r>
              <a:rPr lang="en-US" sz="1600" dirty="0" smtClean="0"/>
              <a:t>as stimulated</a:t>
            </a:r>
          </a:p>
          <a:p>
            <a:r>
              <a:rPr lang="en-US" sz="1600" dirty="0" smtClean="0"/>
              <a:t>m</a:t>
            </a:r>
            <a:r>
              <a:rPr lang="en-US" sz="1600" dirty="0" smtClean="0"/>
              <a:t>uch debate</a:t>
            </a:r>
            <a:endParaRPr lang="en-US" sz="1600"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n-US" smtClean="0"/>
              <a:t>Out of Sample RMSEs</a:t>
            </a:r>
          </a:p>
        </p:txBody>
      </p:sp>
      <p:sp>
        <p:nvSpPr>
          <p:cNvPr id="50179" name="Content Placeholder 2"/>
          <p:cNvSpPr>
            <a:spLocks noGrp="1"/>
          </p:cNvSpPr>
          <p:nvPr>
            <p:ph idx="1"/>
          </p:nvPr>
        </p:nvSpPr>
        <p:spPr/>
        <p:txBody>
          <a:bodyPr/>
          <a:lstStyle/>
          <a:p>
            <a:pPr eaLnBrk="1" hangingPunct="1"/>
            <a:r>
              <a:rPr lang="en-US" smtClean="0"/>
              <a:t>There is not a loss of forecasting power with the additional complications of the model.</a:t>
            </a:r>
          </a:p>
          <a:p>
            <a:pPr eaLnBrk="1" hangingPunct="1"/>
            <a:endParaRPr lang="en-US" smtClean="0"/>
          </a:p>
          <a:p>
            <a:pPr eaLnBrk="1" hangingPunct="1"/>
            <a:r>
              <a:rPr lang="en-US" smtClean="0"/>
              <a:t>The model does well on everything, except the risk premium.</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4"/>
          <p:cNvSpPr>
            <a:spLocks noGrp="1"/>
          </p:cNvSpPr>
          <p:nvPr>
            <p:ph type="title"/>
          </p:nvPr>
        </p:nvSpPr>
        <p:spPr>
          <a:xfrm>
            <a:off x="457200" y="274638"/>
            <a:ext cx="8229600" cy="639762"/>
          </a:xfrm>
        </p:spPr>
        <p:txBody>
          <a:bodyPr>
            <a:normAutofit fontScale="90000"/>
          </a:bodyPr>
          <a:lstStyle/>
          <a:p>
            <a:pPr eaLnBrk="1" hangingPunct="1"/>
            <a:endParaRPr lang="en-US" smtClean="0"/>
          </a:p>
        </p:txBody>
      </p:sp>
      <p:pic>
        <p:nvPicPr>
          <p:cNvPr id="51203" name="Content Placeholder 6" descr="figure6a.jpg"/>
          <p:cNvPicPr>
            <a:picLocks noGrp="1" noChangeAspect="1"/>
          </p:cNvPicPr>
          <p:nvPr>
            <p:ph idx="1"/>
          </p:nvPr>
        </p:nvPicPr>
        <p:blipFill>
          <a:blip r:embed="rId2"/>
          <a:srcRect/>
          <a:stretch>
            <a:fillRect/>
          </a:stretch>
        </p:blipFill>
        <p:spPr>
          <a:xfrm>
            <a:off x="-609600" y="-152400"/>
            <a:ext cx="10693400" cy="7558088"/>
          </a:xfrm>
        </p:spPr>
      </p:pic>
      <p:sp>
        <p:nvSpPr>
          <p:cNvPr id="51204" name="Rectangle 3"/>
          <p:cNvSpPr>
            <a:spLocks noChangeArrowheads="1"/>
          </p:cNvSpPr>
          <p:nvPr/>
        </p:nvSpPr>
        <p:spPr bwMode="auto">
          <a:xfrm>
            <a:off x="2667000" y="685800"/>
            <a:ext cx="6934200" cy="4572000"/>
          </a:xfrm>
          <a:prstGeom prst="rect">
            <a:avLst/>
          </a:prstGeom>
          <a:solidFill>
            <a:schemeClr val="bg1"/>
          </a:solidFill>
          <a:ln w="9525" algn="ctr">
            <a:solidFill>
              <a:schemeClr val="bg1"/>
            </a:solidFill>
            <a:round/>
            <a:headEnd/>
            <a:tailEnd/>
          </a:ln>
        </p:spPr>
        <p:txBody>
          <a:bodyPr/>
          <a:lstStyle/>
          <a:p>
            <a:endParaRPr lang="en-US"/>
          </a:p>
        </p:txBody>
      </p:sp>
      <p:sp>
        <p:nvSpPr>
          <p:cNvPr id="51205" name="Rectangle 7"/>
          <p:cNvSpPr>
            <a:spLocks noChangeArrowheads="1"/>
          </p:cNvSpPr>
          <p:nvPr/>
        </p:nvSpPr>
        <p:spPr bwMode="auto">
          <a:xfrm>
            <a:off x="381000" y="2286000"/>
            <a:ext cx="2286000" cy="4572000"/>
          </a:xfrm>
          <a:prstGeom prst="rect">
            <a:avLst/>
          </a:prstGeom>
          <a:solidFill>
            <a:schemeClr val="bg1"/>
          </a:solidFill>
          <a:ln w="9525" algn="ctr">
            <a:solidFill>
              <a:schemeClr val="bg1"/>
            </a:solidFill>
            <a:round/>
            <a:headEnd/>
            <a:tailEnd/>
          </a:ln>
        </p:spPr>
        <p:txBody>
          <a:bodyPr/>
          <a:lstStyle/>
          <a:p>
            <a:endParaRPr lang="en-US"/>
          </a:p>
        </p:txBody>
      </p:sp>
      <p:sp>
        <p:nvSpPr>
          <p:cNvPr id="51206" name="Rectangle 8"/>
          <p:cNvSpPr>
            <a:spLocks noChangeArrowheads="1"/>
          </p:cNvSpPr>
          <p:nvPr/>
        </p:nvSpPr>
        <p:spPr bwMode="auto">
          <a:xfrm>
            <a:off x="2819400" y="5181600"/>
            <a:ext cx="2057400" cy="1676400"/>
          </a:xfrm>
          <a:prstGeom prst="rect">
            <a:avLst/>
          </a:prstGeom>
          <a:solidFill>
            <a:schemeClr val="bg1"/>
          </a:solidFill>
          <a:ln w="9525" algn="ctr">
            <a:solidFill>
              <a:schemeClr val="bg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4"/>
          <p:cNvSpPr>
            <a:spLocks noGrp="1"/>
          </p:cNvSpPr>
          <p:nvPr>
            <p:ph type="title"/>
          </p:nvPr>
        </p:nvSpPr>
        <p:spPr>
          <a:xfrm>
            <a:off x="457200" y="274638"/>
            <a:ext cx="8229600" cy="639762"/>
          </a:xfrm>
        </p:spPr>
        <p:txBody>
          <a:bodyPr>
            <a:normAutofit fontScale="90000"/>
          </a:bodyPr>
          <a:lstStyle/>
          <a:p>
            <a:pPr eaLnBrk="1" hangingPunct="1"/>
            <a:endParaRPr lang="en-US" smtClean="0"/>
          </a:p>
        </p:txBody>
      </p:sp>
      <p:pic>
        <p:nvPicPr>
          <p:cNvPr id="52227" name="Content Placeholder 6" descr="figure6a.jpg"/>
          <p:cNvPicPr>
            <a:picLocks noGrp="1" noChangeAspect="1"/>
          </p:cNvPicPr>
          <p:nvPr>
            <p:ph idx="1"/>
          </p:nvPr>
        </p:nvPicPr>
        <p:blipFill>
          <a:blip r:embed="rId2"/>
          <a:srcRect/>
          <a:stretch>
            <a:fillRect/>
          </a:stretch>
        </p:blipFill>
        <p:spPr>
          <a:xfrm>
            <a:off x="-609600" y="-152400"/>
            <a:ext cx="10693400" cy="7558088"/>
          </a:xfrm>
        </p:spPr>
      </p:pic>
      <p:sp>
        <p:nvSpPr>
          <p:cNvPr id="52228" name="Rectangle 3"/>
          <p:cNvSpPr>
            <a:spLocks noChangeArrowheads="1"/>
          </p:cNvSpPr>
          <p:nvPr/>
        </p:nvSpPr>
        <p:spPr bwMode="auto">
          <a:xfrm>
            <a:off x="4876800" y="685800"/>
            <a:ext cx="4267200" cy="1600200"/>
          </a:xfrm>
          <a:prstGeom prst="rect">
            <a:avLst/>
          </a:prstGeom>
          <a:solidFill>
            <a:schemeClr val="bg1"/>
          </a:solidFill>
          <a:ln w="9525" algn="ctr">
            <a:solidFill>
              <a:schemeClr val="bg1"/>
            </a:solidFill>
            <a:round/>
            <a:headEnd/>
            <a:tailEnd/>
          </a:ln>
        </p:spPr>
        <p:txBody>
          <a:bodyPr/>
          <a:lstStyle/>
          <a:p>
            <a:endParaRPr lang="en-US"/>
          </a:p>
        </p:txBody>
      </p:sp>
      <p:sp>
        <p:nvSpPr>
          <p:cNvPr id="52229" name="Rectangle 5"/>
          <p:cNvSpPr>
            <a:spLocks noChangeArrowheads="1"/>
          </p:cNvSpPr>
          <p:nvPr/>
        </p:nvSpPr>
        <p:spPr bwMode="auto">
          <a:xfrm>
            <a:off x="381000" y="2286000"/>
            <a:ext cx="8610600" cy="2971800"/>
          </a:xfrm>
          <a:prstGeom prst="rect">
            <a:avLst/>
          </a:prstGeom>
          <a:solidFill>
            <a:schemeClr val="bg1"/>
          </a:solidFill>
          <a:ln w="9525" algn="ctr">
            <a:solidFill>
              <a:schemeClr val="bg1"/>
            </a:solidFill>
            <a:round/>
            <a:headEnd/>
            <a:tailEnd/>
          </a:ln>
        </p:spPr>
        <p:txBody>
          <a:bodyPr/>
          <a:lstStyle/>
          <a:p>
            <a:endParaRPr lang="en-US"/>
          </a:p>
        </p:txBody>
      </p:sp>
      <p:sp>
        <p:nvSpPr>
          <p:cNvPr id="52230" name="Rectangle 7"/>
          <p:cNvSpPr>
            <a:spLocks noChangeArrowheads="1"/>
          </p:cNvSpPr>
          <p:nvPr/>
        </p:nvSpPr>
        <p:spPr bwMode="auto">
          <a:xfrm>
            <a:off x="457200" y="5334000"/>
            <a:ext cx="4419600" cy="1371600"/>
          </a:xfrm>
          <a:prstGeom prst="rect">
            <a:avLst/>
          </a:prstGeom>
          <a:solidFill>
            <a:schemeClr val="bg1"/>
          </a:solidFill>
          <a:ln w="9525" algn="ctr">
            <a:solidFill>
              <a:schemeClr val="bg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4"/>
          <p:cNvSpPr>
            <a:spLocks noGrp="1"/>
          </p:cNvSpPr>
          <p:nvPr>
            <p:ph type="title"/>
          </p:nvPr>
        </p:nvSpPr>
        <p:spPr>
          <a:xfrm>
            <a:off x="457200" y="274638"/>
            <a:ext cx="8229600" cy="639762"/>
          </a:xfrm>
        </p:spPr>
        <p:txBody>
          <a:bodyPr>
            <a:normAutofit fontScale="90000"/>
          </a:bodyPr>
          <a:lstStyle/>
          <a:p>
            <a:pPr eaLnBrk="1" hangingPunct="1"/>
            <a:endParaRPr lang="en-US" smtClean="0"/>
          </a:p>
        </p:txBody>
      </p:sp>
      <p:pic>
        <p:nvPicPr>
          <p:cNvPr id="53251" name="Content Placeholder 6" descr="figure6a.jpg"/>
          <p:cNvPicPr>
            <a:picLocks noGrp="1" noChangeAspect="1"/>
          </p:cNvPicPr>
          <p:nvPr>
            <p:ph idx="1"/>
          </p:nvPr>
        </p:nvPicPr>
        <p:blipFill>
          <a:blip r:embed="rId2"/>
          <a:srcRect/>
          <a:stretch>
            <a:fillRect/>
          </a:stretch>
        </p:blipFill>
        <p:spPr>
          <a:xfrm>
            <a:off x="-609600" y="-152400"/>
            <a:ext cx="10693400" cy="7558088"/>
          </a:xfrm>
        </p:spPr>
      </p:pic>
      <p:sp>
        <p:nvSpPr>
          <p:cNvPr id="53252" name="Rectangle 3"/>
          <p:cNvSpPr>
            <a:spLocks noChangeArrowheads="1"/>
          </p:cNvSpPr>
          <p:nvPr/>
        </p:nvSpPr>
        <p:spPr bwMode="auto">
          <a:xfrm>
            <a:off x="4953000" y="685800"/>
            <a:ext cx="4191000" cy="1600200"/>
          </a:xfrm>
          <a:prstGeom prst="rect">
            <a:avLst/>
          </a:prstGeom>
          <a:solidFill>
            <a:schemeClr val="bg1"/>
          </a:solidFill>
          <a:ln w="9525" algn="ctr">
            <a:solidFill>
              <a:schemeClr val="bg1"/>
            </a:solidFill>
            <a:round/>
            <a:headEnd/>
            <a:tailEnd/>
          </a:ln>
        </p:spPr>
        <p:txBody>
          <a:bodyPr/>
          <a:lstStyle/>
          <a:p>
            <a:endParaRPr lang="en-US"/>
          </a:p>
        </p:txBody>
      </p:sp>
      <p:sp>
        <p:nvSpPr>
          <p:cNvPr id="53253" name="Rectangle 5"/>
          <p:cNvSpPr>
            <a:spLocks noChangeArrowheads="1"/>
          </p:cNvSpPr>
          <p:nvPr/>
        </p:nvSpPr>
        <p:spPr bwMode="auto">
          <a:xfrm>
            <a:off x="4953000" y="2362200"/>
            <a:ext cx="4343400" cy="1447800"/>
          </a:xfrm>
          <a:prstGeom prst="rect">
            <a:avLst/>
          </a:prstGeom>
          <a:solidFill>
            <a:schemeClr val="bg1"/>
          </a:solidFill>
          <a:ln w="9525" algn="ctr">
            <a:solidFill>
              <a:schemeClr val="bg1"/>
            </a:solidFill>
            <a:round/>
            <a:headEnd/>
            <a:tailEnd/>
          </a:ln>
        </p:spPr>
        <p:txBody>
          <a:bodyPr/>
          <a:lstStyle/>
          <a:p>
            <a:endParaRPr lang="en-US"/>
          </a:p>
        </p:txBody>
      </p:sp>
      <p:sp>
        <p:nvSpPr>
          <p:cNvPr id="53254" name="Rectangle 7"/>
          <p:cNvSpPr>
            <a:spLocks noChangeArrowheads="1"/>
          </p:cNvSpPr>
          <p:nvPr/>
        </p:nvSpPr>
        <p:spPr bwMode="auto">
          <a:xfrm>
            <a:off x="381000" y="2286000"/>
            <a:ext cx="2362200" cy="1447800"/>
          </a:xfrm>
          <a:prstGeom prst="rect">
            <a:avLst/>
          </a:prstGeom>
          <a:solidFill>
            <a:schemeClr val="bg1"/>
          </a:solidFill>
          <a:ln w="9525" algn="ctr">
            <a:solidFill>
              <a:schemeClr val="bg1"/>
            </a:solidFill>
            <a:round/>
            <a:headEnd/>
            <a:tailEnd/>
          </a:ln>
        </p:spPr>
        <p:txBody>
          <a:bodyPr/>
          <a:lstStyle/>
          <a:p>
            <a:endParaRPr lang="en-US"/>
          </a:p>
        </p:txBody>
      </p:sp>
      <p:sp>
        <p:nvSpPr>
          <p:cNvPr id="53255" name="Rectangle 8"/>
          <p:cNvSpPr>
            <a:spLocks noChangeArrowheads="1"/>
          </p:cNvSpPr>
          <p:nvPr/>
        </p:nvSpPr>
        <p:spPr bwMode="auto">
          <a:xfrm>
            <a:off x="381000" y="3810000"/>
            <a:ext cx="8763000" cy="1524000"/>
          </a:xfrm>
          <a:prstGeom prst="rect">
            <a:avLst/>
          </a:prstGeom>
          <a:solidFill>
            <a:schemeClr val="bg1"/>
          </a:solidFill>
          <a:ln w="9525" algn="ctr">
            <a:solidFill>
              <a:schemeClr val="bg1"/>
            </a:solidFill>
            <a:round/>
            <a:headEnd/>
            <a:tailEnd/>
          </a:ln>
        </p:spPr>
        <p:txBody>
          <a:bodyPr/>
          <a:lstStyle/>
          <a:p>
            <a:endParaRPr lang="en-US"/>
          </a:p>
        </p:txBody>
      </p:sp>
      <p:sp>
        <p:nvSpPr>
          <p:cNvPr id="53256" name="Rectangle 9"/>
          <p:cNvSpPr>
            <a:spLocks noChangeArrowheads="1"/>
          </p:cNvSpPr>
          <p:nvPr/>
        </p:nvSpPr>
        <p:spPr bwMode="auto">
          <a:xfrm>
            <a:off x="457200" y="5334000"/>
            <a:ext cx="4343400" cy="1371600"/>
          </a:xfrm>
          <a:prstGeom prst="rect">
            <a:avLst/>
          </a:prstGeom>
          <a:solidFill>
            <a:schemeClr val="bg1"/>
          </a:solidFill>
          <a:ln w="9525" algn="ctr">
            <a:solidFill>
              <a:schemeClr val="bg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4"/>
          <p:cNvSpPr>
            <a:spLocks noGrp="1"/>
          </p:cNvSpPr>
          <p:nvPr>
            <p:ph type="title"/>
          </p:nvPr>
        </p:nvSpPr>
        <p:spPr>
          <a:xfrm>
            <a:off x="457200" y="274638"/>
            <a:ext cx="8229600" cy="639762"/>
          </a:xfrm>
        </p:spPr>
        <p:txBody>
          <a:bodyPr>
            <a:normAutofit fontScale="90000"/>
          </a:bodyPr>
          <a:lstStyle/>
          <a:p>
            <a:pPr eaLnBrk="1" hangingPunct="1"/>
            <a:endParaRPr lang="en-US" smtClean="0"/>
          </a:p>
        </p:txBody>
      </p:sp>
      <p:pic>
        <p:nvPicPr>
          <p:cNvPr id="54275" name="Content Placeholder 6" descr="figure6a.jpg"/>
          <p:cNvPicPr>
            <a:picLocks noGrp="1" noChangeAspect="1"/>
          </p:cNvPicPr>
          <p:nvPr>
            <p:ph idx="1"/>
          </p:nvPr>
        </p:nvPicPr>
        <p:blipFill>
          <a:blip r:embed="rId2"/>
          <a:srcRect/>
          <a:stretch>
            <a:fillRect/>
          </a:stretch>
        </p:blipFill>
        <p:spPr>
          <a:xfrm>
            <a:off x="-609600" y="-152400"/>
            <a:ext cx="10693400" cy="7558088"/>
          </a:xfrm>
        </p:spPr>
      </p:pic>
      <p:sp>
        <p:nvSpPr>
          <p:cNvPr id="54276" name="Rectangle 3"/>
          <p:cNvSpPr>
            <a:spLocks noChangeArrowheads="1"/>
          </p:cNvSpPr>
          <p:nvPr/>
        </p:nvSpPr>
        <p:spPr bwMode="auto">
          <a:xfrm>
            <a:off x="5029200" y="762000"/>
            <a:ext cx="4114800" cy="1524000"/>
          </a:xfrm>
          <a:prstGeom prst="rect">
            <a:avLst/>
          </a:prstGeom>
          <a:solidFill>
            <a:schemeClr val="bg1"/>
          </a:solidFill>
          <a:ln w="9525" algn="ctr">
            <a:solidFill>
              <a:schemeClr val="bg1"/>
            </a:solidFill>
            <a:round/>
            <a:headEnd/>
            <a:tailEnd/>
          </a:ln>
        </p:spPr>
        <p:txBody>
          <a:bodyPr/>
          <a:lstStyle/>
          <a:p>
            <a:endParaRPr lang="en-US"/>
          </a:p>
        </p:txBody>
      </p:sp>
      <p:sp>
        <p:nvSpPr>
          <p:cNvPr id="54277" name="Rectangle 5"/>
          <p:cNvSpPr>
            <a:spLocks noChangeArrowheads="1"/>
          </p:cNvSpPr>
          <p:nvPr/>
        </p:nvSpPr>
        <p:spPr bwMode="auto">
          <a:xfrm>
            <a:off x="609600" y="2286000"/>
            <a:ext cx="2057400" cy="1447800"/>
          </a:xfrm>
          <a:prstGeom prst="rect">
            <a:avLst/>
          </a:prstGeom>
          <a:solidFill>
            <a:schemeClr val="bg1"/>
          </a:solidFill>
          <a:ln w="9525" algn="ctr">
            <a:solidFill>
              <a:schemeClr val="bg1"/>
            </a:solidFill>
            <a:round/>
            <a:headEnd/>
            <a:tailEnd/>
          </a:ln>
        </p:spPr>
        <p:txBody>
          <a:bodyPr/>
          <a:lstStyle/>
          <a:p>
            <a:endParaRPr lang="en-US"/>
          </a:p>
        </p:txBody>
      </p:sp>
      <p:sp>
        <p:nvSpPr>
          <p:cNvPr id="54278" name="Rectangle 7"/>
          <p:cNvSpPr>
            <a:spLocks noChangeArrowheads="1"/>
          </p:cNvSpPr>
          <p:nvPr/>
        </p:nvSpPr>
        <p:spPr bwMode="auto">
          <a:xfrm>
            <a:off x="4876800" y="2362200"/>
            <a:ext cx="4114800" cy="1447800"/>
          </a:xfrm>
          <a:prstGeom prst="rect">
            <a:avLst/>
          </a:prstGeom>
          <a:solidFill>
            <a:schemeClr val="bg1"/>
          </a:solidFill>
          <a:ln w="9525" algn="ctr">
            <a:solidFill>
              <a:schemeClr val="bg1"/>
            </a:solidFill>
            <a:round/>
            <a:headEnd/>
            <a:tailEnd/>
          </a:ln>
        </p:spPr>
        <p:txBody>
          <a:bodyPr/>
          <a:lstStyle/>
          <a:p>
            <a:endParaRPr lang="en-US"/>
          </a:p>
        </p:txBody>
      </p:sp>
      <p:sp>
        <p:nvSpPr>
          <p:cNvPr id="54279" name="Rectangle 8"/>
          <p:cNvSpPr>
            <a:spLocks noChangeArrowheads="1"/>
          </p:cNvSpPr>
          <p:nvPr/>
        </p:nvSpPr>
        <p:spPr bwMode="auto">
          <a:xfrm>
            <a:off x="381000" y="3733800"/>
            <a:ext cx="8763000" cy="1600200"/>
          </a:xfrm>
          <a:prstGeom prst="rect">
            <a:avLst/>
          </a:prstGeom>
          <a:solidFill>
            <a:schemeClr val="bg1"/>
          </a:solidFill>
          <a:ln w="9525" algn="ctr">
            <a:solidFill>
              <a:schemeClr val="bg1"/>
            </a:solidFill>
            <a:round/>
            <a:headEnd/>
            <a:tailEnd/>
          </a:ln>
        </p:spPr>
        <p:txBody>
          <a:bodyPr/>
          <a:lstStyle/>
          <a:p>
            <a:endParaRPr lang="en-US"/>
          </a:p>
        </p:txBody>
      </p:sp>
      <p:sp>
        <p:nvSpPr>
          <p:cNvPr id="54280" name="Rectangle 9"/>
          <p:cNvSpPr>
            <a:spLocks noChangeArrowheads="1"/>
          </p:cNvSpPr>
          <p:nvPr/>
        </p:nvSpPr>
        <p:spPr bwMode="auto">
          <a:xfrm>
            <a:off x="381000" y="5334000"/>
            <a:ext cx="2209800" cy="1371600"/>
          </a:xfrm>
          <a:prstGeom prst="rect">
            <a:avLst/>
          </a:prstGeom>
          <a:solidFill>
            <a:schemeClr val="bg1"/>
          </a:solidFill>
          <a:ln w="9525" algn="ctr">
            <a:solidFill>
              <a:schemeClr val="bg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4"/>
          <p:cNvSpPr>
            <a:spLocks noGrp="1"/>
          </p:cNvSpPr>
          <p:nvPr>
            <p:ph type="title"/>
          </p:nvPr>
        </p:nvSpPr>
        <p:spPr>
          <a:xfrm>
            <a:off x="457200" y="274638"/>
            <a:ext cx="8229600" cy="639762"/>
          </a:xfrm>
        </p:spPr>
        <p:txBody>
          <a:bodyPr>
            <a:normAutofit fontScale="90000"/>
          </a:bodyPr>
          <a:lstStyle/>
          <a:p>
            <a:pPr eaLnBrk="1" hangingPunct="1"/>
            <a:endParaRPr lang="en-US" smtClean="0"/>
          </a:p>
        </p:txBody>
      </p:sp>
      <p:pic>
        <p:nvPicPr>
          <p:cNvPr id="55299" name="Content Placeholder 6" descr="figure6a.jpg"/>
          <p:cNvPicPr>
            <a:picLocks noGrp="1" noChangeAspect="1"/>
          </p:cNvPicPr>
          <p:nvPr>
            <p:ph idx="1"/>
          </p:nvPr>
        </p:nvPicPr>
        <p:blipFill>
          <a:blip r:embed="rId2"/>
          <a:srcRect/>
          <a:stretch>
            <a:fillRect/>
          </a:stretch>
        </p:blipFill>
        <p:spPr>
          <a:xfrm>
            <a:off x="-609600" y="-152400"/>
            <a:ext cx="10693400" cy="7558088"/>
          </a:xfrm>
        </p:spPr>
      </p:pic>
      <p:sp>
        <p:nvSpPr>
          <p:cNvPr id="55300" name="Rectangle 3"/>
          <p:cNvSpPr>
            <a:spLocks noChangeArrowheads="1"/>
          </p:cNvSpPr>
          <p:nvPr/>
        </p:nvSpPr>
        <p:spPr bwMode="auto">
          <a:xfrm>
            <a:off x="5029200" y="762000"/>
            <a:ext cx="4114800" cy="1524000"/>
          </a:xfrm>
          <a:prstGeom prst="rect">
            <a:avLst/>
          </a:prstGeom>
          <a:solidFill>
            <a:schemeClr val="bg1"/>
          </a:solidFill>
          <a:ln w="9525" algn="ctr">
            <a:solidFill>
              <a:schemeClr val="bg1"/>
            </a:solidFill>
            <a:round/>
            <a:headEnd/>
            <a:tailEnd/>
          </a:ln>
        </p:spPr>
        <p:txBody>
          <a:bodyPr/>
          <a:lstStyle/>
          <a:p>
            <a:endParaRPr lang="en-US"/>
          </a:p>
        </p:txBody>
      </p:sp>
      <p:sp>
        <p:nvSpPr>
          <p:cNvPr id="55301" name="Rectangle 5"/>
          <p:cNvSpPr>
            <a:spLocks noChangeArrowheads="1"/>
          </p:cNvSpPr>
          <p:nvPr/>
        </p:nvSpPr>
        <p:spPr bwMode="auto">
          <a:xfrm>
            <a:off x="609600" y="2286000"/>
            <a:ext cx="2057400" cy="1447800"/>
          </a:xfrm>
          <a:prstGeom prst="rect">
            <a:avLst/>
          </a:prstGeom>
          <a:solidFill>
            <a:schemeClr val="bg1"/>
          </a:solidFill>
          <a:ln w="9525" algn="ctr">
            <a:solidFill>
              <a:schemeClr val="bg1"/>
            </a:solidFill>
            <a:round/>
            <a:headEnd/>
            <a:tailEnd/>
          </a:ln>
        </p:spPr>
        <p:txBody>
          <a:bodyPr/>
          <a:lstStyle/>
          <a:p>
            <a:endParaRPr lang="en-US"/>
          </a:p>
        </p:txBody>
      </p:sp>
      <p:sp>
        <p:nvSpPr>
          <p:cNvPr id="55302" name="Rectangle 7"/>
          <p:cNvSpPr>
            <a:spLocks noChangeArrowheads="1"/>
          </p:cNvSpPr>
          <p:nvPr/>
        </p:nvSpPr>
        <p:spPr bwMode="auto">
          <a:xfrm>
            <a:off x="4876800" y="2362200"/>
            <a:ext cx="4114800" cy="1447800"/>
          </a:xfrm>
          <a:prstGeom prst="rect">
            <a:avLst/>
          </a:prstGeom>
          <a:solidFill>
            <a:schemeClr val="bg1"/>
          </a:solidFill>
          <a:ln w="9525" algn="ctr">
            <a:solidFill>
              <a:schemeClr val="bg1"/>
            </a:solidFill>
            <a:round/>
            <a:headEnd/>
            <a:tailEnd/>
          </a:ln>
        </p:spPr>
        <p:txBody>
          <a:bodyPr/>
          <a:lstStyle/>
          <a:p>
            <a:endParaRPr lang="en-US"/>
          </a:p>
        </p:txBody>
      </p:sp>
      <p:sp>
        <p:nvSpPr>
          <p:cNvPr id="55303" name="Rectangle 9"/>
          <p:cNvSpPr>
            <a:spLocks noChangeArrowheads="1"/>
          </p:cNvSpPr>
          <p:nvPr/>
        </p:nvSpPr>
        <p:spPr bwMode="auto">
          <a:xfrm>
            <a:off x="381000" y="5334000"/>
            <a:ext cx="2209800" cy="1371600"/>
          </a:xfrm>
          <a:prstGeom prst="rect">
            <a:avLst/>
          </a:prstGeom>
          <a:solidFill>
            <a:schemeClr val="bg1"/>
          </a:solidFill>
          <a:ln w="9525" algn="ctr">
            <a:solidFill>
              <a:schemeClr val="bg1"/>
            </a:solidFill>
            <a:round/>
            <a:headEnd/>
            <a:tailEnd/>
          </a:ln>
        </p:spPr>
        <p:txBody>
          <a:bodyPr/>
          <a:lstStyle/>
          <a:p>
            <a:endParaRPr lang="en-US"/>
          </a:p>
        </p:txBody>
      </p:sp>
      <p:sp>
        <p:nvSpPr>
          <p:cNvPr id="55304" name="Rectangle 10"/>
          <p:cNvSpPr>
            <a:spLocks noChangeArrowheads="1"/>
          </p:cNvSpPr>
          <p:nvPr/>
        </p:nvSpPr>
        <p:spPr bwMode="auto">
          <a:xfrm>
            <a:off x="6934200" y="3733800"/>
            <a:ext cx="2209800" cy="1600200"/>
          </a:xfrm>
          <a:prstGeom prst="rect">
            <a:avLst/>
          </a:prstGeom>
          <a:solidFill>
            <a:schemeClr val="bg1"/>
          </a:solidFill>
          <a:ln w="9525" algn="ctr">
            <a:solidFill>
              <a:schemeClr val="bg1"/>
            </a:solidFill>
            <a:round/>
            <a:headEnd/>
            <a:tailEnd/>
          </a:ln>
        </p:spPr>
        <p:txBody>
          <a:bodyPr/>
          <a:lstStyle/>
          <a:p>
            <a:endParaRPr lang="en-US"/>
          </a:p>
        </p:txBody>
      </p:sp>
      <p:sp>
        <p:nvSpPr>
          <p:cNvPr id="55305" name="Rectangle 11"/>
          <p:cNvSpPr>
            <a:spLocks noChangeArrowheads="1"/>
          </p:cNvSpPr>
          <p:nvPr/>
        </p:nvSpPr>
        <p:spPr bwMode="auto">
          <a:xfrm>
            <a:off x="304800" y="3733800"/>
            <a:ext cx="4648200" cy="1524000"/>
          </a:xfrm>
          <a:prstGeom prst="rect">
            <a:avLst/>
          </a:prstGeom>
          <a:solidFill>
            <a:schemeClr val="bg1"/>
          </a:solidFill>
          <a:ln w="9525" algn="ctr">
            <a:solidFill>
              <a:schemeClr val="bg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4"/>
          <p:cNvSpPr>
            <a:spLocks noGrp="1"/>
          </p:cNvSpPr>
          <p:nvPr>
            <p:ph type="title"/>
          </p:nvPr>
        </p:nvSpPr>
        <p:spPr>
          <a:xfrm>
            <a:off x="457200" y="274638"/>
            <a:ext cx="8229600" cy="639762"/>
          </a:xfrm>
        </p:spPr>
        <p:txBody>
          <a:bodyPr>
            <a:normAutofit fontScale="90000"/>
          </a:bodyPr>
          <a:lstStyle/>
          <a:p>
            <a:pPr eaLnBrk="1" hangingPunct="1"/>
            <a:endParaRPr lang="en-US" smtClean="0"/>
          </a:p>
        </p:txBody>
      </p:sp>
      <p:pic>
        <p:nvPicPr>
          <p:cNvPr id="56323" name="Content Placeholder 6" descr="figure6a.jpg"/>
          <p:cNvPicPr>
            <a:picLocks noGrp="1" noChangeAspect="1"/>
          </p:cNvPicPr>
          <p:nvPr>
            <p:ph idx="1"/>
          </p:nvPr>
        </p:nvPicPr>
        <p:blipFill>
          <a:blip r:embed="rId2"/>
          <a:srcRect/>
          <a:stretch>
            <a:fillRect/>
          </a:stretch>
        </p:blipFill>
        <p:spPr>
          <a:xfrm>
            <a:off x="-609600" y="-152400"/>
            <a:ext cx="10693400" cy="7558088"/>
          </a:xfrm>
        </p:spPr>
      </p:pic>
      <p:sp>
        <p:nvSpPr>
          <p:cNvPr id="56324" name="Rectangle 3"/>
          <p:cNvSpPr>
            <a:spLocks noChangeArrowheads="1"/>
          </p:cNvSpPr>
          <p:nvPr/>
        </p:nvSpPr>
        <p:spPr bwMode="auto">
          <a:xfrm>
            <a:off x="5029200" y="762000"/>
            <a:ext cx="4114800" cy="1524000"/>
          </a:xfrm>
          <a:prstGeom prst="rect">
            <a:avLst/>
          </a:prstGeom>
          <a:solidFill>
            <a:schemeClr val="bg1"/>
          </a:solidFill>
          <a:ln w="9525" algn="ctr">
            <a:solidFill>
              <a:schemeClr val="bg1"/>
            </a:solidFill>
            <a:round/>
            <a:headEnd/>
            <a:tailEnd/>
          </a:ln>
        </p:spPr>
        <p:txBody>
          <a:bodyPr/>
          <a:lstStyle/>
          <a:p>
            <a:endParaRPr lang="en-US"/>
          </a:p>
        </p:txBody>
      </p:sp>
      <p:sp>
        <p:nvSpPr>
          <p:cNvPr id="56325" name="Rectangle 5"/>
          <p:cNvSpPr>
            <a:spLocks noChangeArrowheads="1"/>
          </p:cNvSpPr>
          <p:nvPr/>
        </p:nvSpPr>
        <p:spPr bwMode="auto">
          <a:xfrm>
            <a:off x="609600" y="2286000"/>
            <a:ext cx="2057400" cy="1447800"/>
          </a:xfrm>
          <a:prstGeom prst="rect">
            <a:avLst/>
          </a:prstGeom>
          <a:solidFill>
            <a:schemeClr val="bg1"/>
          </a:solidFill>
          <a:ln w="9525" algn="ctr">
            <a:solidFill>
              <a:schemeClr val="bg1"/>
            </a:solidFill>
            <a:round/>
            <a:headEnd/>
            <a:tailEnd/>
          </a:ln>
        </p:spPr>
        <p:txBody>
          <a:bodyPr/>
          <a:lstStyle/>
          <a:p>
            <a:endParaRPr lang="en-US"/>
          </a:p>
        </p:txBody>
      </p:sp>
      <p:sp>
        <p:nvSpPr>
          <p:cNvPr id="56326" name="Rectangle 7"/>
          <p:cNvSpPr>
            <a:spLocks noChangeArrowheads="1"/>
          </p:cNvSpPr>
          <p:nvPr/>
        </p:nvSpPr>
        <p:spPr bwMode="auto">
          <a:xfrm>
            <a:off x="4876800" y="2362200"/>
            <a:ext cx="4114800" cy="1447800"/>
          </a:xfrm>
          <a:prstGeom prst="rect">
            <a:avLst/>
          </a:prstGeom>
          <a:solidFill>
            <a:schemeClr val="bg1"/>
          </a:solidFill>
          <a:ln w="9525" algn="ctr">
            <a:solidFill>
              <a:schemeClr val="bg1"/>
            </a:solidFill>
            <a:round/>
            <a:headEnd/>
            <a:tailEnd/>
          </a:ln>
        </p:spPr>
        <p:txBody>
          <a:bodyPr/>
          <a:lstStyle/>
          <a:p>
            <a:endParaRPr lang="en-US"/>
          </a:p>
        </p:txBody>
      </p:sp>
      <p:sp>
        <p:nvSpPr>
          <p:cNvPr id="56327" name="Rectangle 9"/>
          <p:cNvSpPr>
            <a:spLocks noChangeArrowheads="1"/>
          </p:cNvSpPr>
          <p:nvPr/>
        </p:nvSpPr>
        <p:spPr bwMode="auto">
          <a:xfrm>
            <a:off x="381000" y="5334000"/>
            <a:ext cx="2209800" cy="1371600"/>
          </a:xfrm>
          <a:prstGeom prst="rect">
            <a:avLst/>
          </a:prstGeom>
          <a:solidFill>
            <a:schemeClr val="bg1"/>
          </a:solidFill>
          <a:ln w="9525" algn="ctr">
            <a:solidFill>
              <a:schemeClr val="bg1"/>
            </a:solidFill>
            <a:round/>
            <a:headEnd/>
            <a:tailEnd/>
          </a:ln>
        </p:spPr>
        <p:txBody>
          <a:bodyPr/>
          <a:lstStyle/>
          <a:p>
            <a:endParaRPr lang="en-US"/>
          </a:p>
        </p:txBody>
      </p:sp>
      <p:sp>
        <p:nvSpPr>
          <p:cNvPr id="56328" name="Rectangle 11"/>
          <p:cNvSpPr>
            <a:spLocks noChangeArrowheads="1"/>
          </p:cNvSpPr>
          <p:nvPr/>
        </p:nvSpPr>
        <p:spPr bwMode="auto">
          <a:xfrm>
            <a:off x="304800" y="3733800"/>
            <a:ext cx="4648200" cy="1524000"/>
          </a:xfrm>
          <a:prstGeom prst="rect">
            <a:avLst/>
          </a:prstGeom>
          <a:solidFill>
            <a:schemeClr val="bg1"/>
          </a:solidFill>
          <a:ln w="9525" algn="ctr">
            <a:solidFill>
              <a:schemeClr val="bg1"/>
            </a:solidFill>
            <a:round/>
            <a:headEnd/>
            <a:tailEnd/>
          </a:ln>
        </p:spPr>
        <p:txBody>
          <a:bodyPr/>
          <a:lstStyle/>
          <a:p>
            <a:endParaRPr lang="en-US"/>
          </a:p>
        </p:txBody>
      </p:sp>
      <p:sp>
        <p:nvSpPr>
          <p:cNvPr id="56329" name="TextBox 12"/>
          <p:cNvSpPr txBox="1">
            <a:spLocks noChangeArrowheads="1"/>
          </p:cNvSpPr>
          <p:nvPr/>
        </p:nvSpPr>
        <p:spPr bwMode="auto">
          <a:xfrm>
            <a:off x="7086600" y="2819400"/>
            <a:ext cx="1646238" cy="369888"/>
          </a:xfrm>
          <a:prstGeom prst="rect">
            <a:avLst/>
          </a:prstGeom>
          <a:noFill/>
          <a:ln w="9525">
            <a:noFill/>
            <a:miter lim="800000"/>
            <a:headEnd/>
            <a:tailEnd/>
          </a:ln>
        </p:spPr>
        <p:txBody>
          <a:bodyPr wrap="none">
            <a:spAutoFit/>
          </a:bodyPr>
          <a:lstStyle/>
          <a:p>
            <a:r>
              <a:rPr lang="en-US"/>
              <a:t>Disappointing!</a:t>
            </a:r>
          </a:p>
        </p:txBody>
      </p:sp>
      <p:cxnSp>
        <p:nvCxnSpPr>
          <p:cNvPr id="56330" name="Straight Arrow Connector 14"/>
          <p:cNvCxnSpPr>
            <a:cxnSpLocks noChangeShapeType="1"/>
          </p:cNvCxnSpPr>
          <p:nvPr/>
        </p:nvCxnSpPr>
        <p:spPr bwMode="auto">
          <a:xfrm rot="16200000" flipH="1">
            <a:off x="7696200" y="3505200"/>
            <a:ext cx="381000" cy="76200"/>
          </a:xfrm>
          <a:prstGeom prst="straightConnector1">
            <a:avLst/>
          </a:prstGeom>
          <a:noFill/>
          <a:ln w="9525" algn="ctr">
            <a:solidFill>
              <a:schemeClr val="tx1"/>
            </a:solidFill>
            <a:round/>
            <a:headEnd/>
            <a:tailEnd type="arrow" w="med" len="med"/>
          </a:ln>
        </p:spPr>
      </p:cxn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4"/>
          <p:cNvSpPr>
            <a:spLocks noGrp="1"/>
          </p:cNvSpPr>
          <p:nvPr>
            <p:ph type="title"/>
          </p:nvPr>
        </p:nvSpPr>
        <p:spPr>
          <a:xfrm>
            <a:off x="457200" y="274638"/>
            <a:ext cx="8229600" cy="639762"/>
          </a:xfrm>
        </p:spPr>
        <p:txBody>
          <a:bodyPr>
            <a:normAutofit fontScale="90000"/>
          </a:bodyPr>
          <a:lstStyle/>
          <a:p>
            <a:pPr eaLnBrk="1" hangingPunct="1"/>
            <a:endParaRPr lang="en-US" smtClean="0"/>
          </a:p>
        </p:txBody>
      </p:sp>
      <p:pic>
        <p:nvPicPr>
          <p:cNvPr id="57347" name="Content Placeholder 6" descr="figure6a.jpg"/>
          <p:cNvPicPr>
            <a:picLocks noGrp="1" noChangeAspect="1"/>
          </p:cNvPicPr>
          <p:nvPr>
            <p:ph idx="1"/>
          </p:nvPr>
        </p:nvPicPr>
        <p:blipFill>
          <a:blip r:embed="rId2"/>
          <a:srcRect/>
          <a:stretch>
            <a:fillRect/>
          </a:stretch>
        </p:blipFill>
        <p:spPr>
          <a:xfrm>
            <a:off x="-609600" y="-152400"/>
            <a:ext cx="10693400" cy="7558088"/>
          </a:xfrm>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p:spPr>
        <p:txBody>
          <a:bodyPr>
            <a:normAutofit fontScale="90000"/>
          </a:bodyPr>
          <a:lstStyle/>
          <a:p>
            <a:r>
              <a:rPr lang="en-US" dirty="0" smtClean="0"/>
              <a:t>Models with Financial Frictions Can be Used to Address Important Policy Questions</a:t>
            </a:r>
            <a:endParaRPr lang="en-US" dirty="0"/>
          </a:p>
        </p:txBody>
      </p:sp>
      <p:sp>
        <p:nvSpPr>
          <p:cNvPr id="3" name="Content Placeholder 2"/>
          <p:cNvSpPr>
            <a:spLocks noGrp="1"/>
          </p:cNvSpPr>
          <p:nvPr>
            <p:ph idx="1"/>
          </p:nvPr>
        </p:nvSpPr>
        <p:spPr>
          <a:xfrm>
            <a:off x="457200" y="2209800"/>
            <a:ext cx="8229600" cy="4343400"/>
          </a:xfrm>
        </p:spPr>
        <p:txBody>
          <a:bodyPr>
            <a:normAutofit fontScale="77500" lnSpcReduction="20000"/>
          </a:bodyPr>
          <a:lstStyle/>
          <a:p>
            <a:pPr>
              <a:defRPr/>
            </a:pPr>
            <a:r>
              <a:rPr lang="en-US" dirty="0" smtClean="0"/>
              <a:t>When </a:t>
            </a:r>
            <a:r>
              <a:rPr lang="en-US" dirty="0" smtClean="0"/>
              <a:t>there is an increase in risk spreads, how should monetary policy respond</a:t>
            </a:r>
            <a:r>
              <a:rPr lang="en-US" dirty="0" smtClean="0"/>
              <a:t>?</a:t>
            </a:r>
            <a:endParaRPr lang="en-US" dirty="0" smtClean="0"/>
          </a:p>
          <a:p>
            <a:pPr>
              <a:defRPr/>
            </a:pPr>
            <a:endParaRPr lang="en-US" dirty="0" smtClean="0"/>
          </a:p>
          <a:p>
            <a:pPr>
              <a:defRPr/>
            </a:pPr>
            <a:r>
              <a:rPr lang="en-US" dirty="0" smtClean="0"/>
              <a:t>How </a:t>
            </a:r>
            <a:r>
              <a:rPr lang="en-US" dirty="0" smtClean="0"/>
              <a:t>should monetary policy react to credit variables and the stock market</a:t>
            </a:r>
            <a:r>
              <a:rPr lang="en-US" dirty="0" smtClean="0"/>
              <a:t>?</a:t>
            </a:r>
          </a:p>
          <a:p>
            <a:pPr>
              <a:defRPr/>
            </a:pPr>
            <a:endParaRPr lang="en-US" dirty="0" smtClean="0"/>
          </a:p>
          <a:p>
            <a:pPr>
              <a:defRPr/>
            </a:pPr>
            <a:r>
              <a:rPr lang="en-US" dirty="0" smtClean="0"/>
              <a:t>Does monetary policy cause excess asset price volatility?</a:t>
            </a:r>
          </a:p>
          <a:p>
            <a:pPr>
              <a:defRPr/>
            </a:pPr>
            <a:endParaRPr lang="en-US" dirty="0" smtClean="0"/>
          </a:p>
          <a:p>
            <a:pPr lvl="1">
              <a:defRPr/>
            </a:pPr>
            <a:r>
              <a:rPr lang="en-US" dirty="0" smtClean="0"/>
              <a:t>Taylor: deviations from Taylor rule may cause asset price volatility</a:t>
            </a:r>
          </a:p>
          <a:p>
            <a:pPr lvl="1">
              <a:defRPr/>
            </a:pPr>
            <a:r>
              <a:rPr lang="en-US" dirty="0" smtClean="0"/>
              <a:t>Christiano-Ilut-Motto-</a:t>
            </a:r>
            <a:r>
              <a:rPr lang="en-US" dirty="0" err="1" smtClean="0"/>
              <a:t>Rostagno</a:t>
            </a:r>
            <a:r>
              <a:rPr lang="en-US" dirty="0" smtClean="0"/>
              <a:t>: Taylor rule may cause asset price volatility</a:t>
            </a:r>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Should Policy Respond to the Risk Spread?</a:t>
            </a:r>
            <a:endParaRPr lang="en-US" dirty="0"/>
          </a:p>
        </p:txBody>
      </p:sp>
      <p:sp>
        <p:nvSpPr>
          <p:cNvPr id="3" name="Content Placeholder 2"/>
          <p:cNvSpPr>
            <a:spLocks noGrp="1"/>
          </p:cNvSpPr>
          <p:nvPr>
            <p:ph idx="1"/>
          </p:nvPr>
        </p:nvSpPr>
        <p:spPr/>
        <p:txBody>
          <a:bodyPr/>
          <a:lstStyle/>
          <a:p>
            <a:r>
              <a:rPr lang="en-US" dirty="0" smtClean="0"/>
              <a:t>Taylor’s recommendation:</a:t>
            </a:r>
          </a:p>
          <a:p>
            <a:endParaRPr lang="en-US" dirty="0" smtClean="0"/>
          </a:p>
          <a:p>
            <a:endParaRPr lang="en-US" dirty="0" smtClean="0"/>
          </a:p>
          <a:p>
            <a:endParaRPr lang="en-US" dirty="0" smtClean="0"/>
          </a:p>
          <a:p>
            <a:endParaRPr lang="en-US" dirty="0" smtClean="0"/>
          </a:p>
          <a:p>
            <a:r>
              <a:rPr lang="en-US" dirty="0" smtClean="0"/>
              <a:t>Evaluate this proposal by comparing performance of economy with            and                   		against  Ramsey-optimal benchmark.                      </a:t>
            </a:r>
            <a:endParaRPr lang="en-US" dirty="0"/>
          </a:p>
        </p:txBody>
      </p:sp>
      <p:pic>
        <p:nvPicPr>
          <p:cNvPr id="6146" name="Picture 2"/>
          <p:cNvPicPr>
            <a:picLocks noChangeAspect="1" noChangeArrowheads="1"/>
          </p:cNvPicPr>
          <p:nvPr/>
        </p:nvPicPr>
        <p:blipFill>
          <a:blip r:embed="rId2"/>
          <a:srcRect/>
          <a:stretch>
            <a:fillRect/>
          </a:stretch>
        </p:blipFill>
        <p:spPr bwMode="auto">
          <a:xfrm>
            <a:off x="1276350" y="2605088"/>
            <a:ext cx="6591300" cy="1647825"/>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6019800" y="5029200"/>
            <a:ext cx="893016" cy="542592"/>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a:srcRect/>
          <a:stretch>
            <a:fillRect/>
          </a:stretch>
        </p:blipFill>
        <p:spPr bwMode="auto">
          <a:xfrm>
            <a:off x="762000" y="5486399"/>
            <a:ext cx="1158840" cy="7099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endParaRPr lang="en-US" smtClean="0"/>
          </a:p>
        </p:txBody>
      </p:sp>
      <p:sp>
        <p:nvSpPr>
          <p:cNvPr id="35843" name="Rectangle 3"/>
          <p:cNvSpPr>
            <a:spLocks noGrp="1" noChangeArrowheads="1"/>
          </p:cNvSpPr>
          <p:nvPr>
            <p:ph idx="1"/>
          </p:nvPr>
        </p:nvSpPr>
        <p:spPr/>
        <p:txBody>
          <a:bodyPr/>
          <a:lstStyle/>
          <a:p>
            <a:pPr eaLnBrk="1" hangingPunct="1"/>
            <a:endParaRPr lang="en-US" smtClean="0"/>
          </a:p>
        </p:txBody>
      </p:sp>
      <p:pic>
        <p:nvPicPr>
          <p:cNvPr id="35844" name="Picture 4" descr="temp2_Page_2"/>
          <p:cNvPicPr>
            <a:picLocks noChangeAspect="1" noChangeArrowheads="1"/>
          </p:cNvPicPr>
          <p:nvPr/>
        </p:nvPicPr>
        <p:blipFill>
          <a:blip r:embed="rId3"/>
          <a:srcRect/>
          <a:stretch>
            <a:fillRect/>
          </a:stretch>
        </p:blipFill>
        <p:spPr bwMode="auto">
          <a:xfrm>
            <a:off x="685800" y="-1597025"/>
            <a:ext cx="7772400" cy="10053638"/>
          </a:xfrm>
          <a:prstGeom prst="rect">
            <a:avLst/>
          </a:prstGeom>
          <a:noFill/>
          <a:ln w="9525">
            <a:noFill/>
            <a:miter lim="800000"/>
            <a:headEnd/>
            <a:tailEnd/>
          </a:ln>
        </p:spPr>
      </p:pic>
      <p:sp>
        <p:nvSpPr>
          <p:cNvPr id="35845" name="Rectangle 5"/>
          <p:cNvSpPr>
            <a:spLocks noChangeArrowheads="1"/>
          </p:cNvSpPr>
          <p:nvPr/>
        </p:nvSpPr>
        <p:spPr bwMode="auto">
          <a:xfrm>
            <a:off x="3352800" y="838200"/>
            <a:ext cx="685800" cy="2286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5846" name="Line 7"/>
          <p:cNvSpPr>
            <a:spLocks noChangeShapeType="1"/>
          </p:cNvSpPr>
          <p:nvPr/>
        </p:nvSpPr>
        <p:spPr bwMode="auto">
          <a:xfrm>
            <a:off x="2286000" y="838200"/>
            <a:ext cx="228600" cy="381000"/>
          </a:xfrm>
          <a:prstGeom prst="line">
            <a:avLst/>
          </a:prstGeom>
          <a:noFill/>
          <a:ln w="9525">
            <a:solidFill>
              <a:schemeClr val="bg1"/>
            </a:solidFill>
            <a:round/>
            <a:headEnd/>
            <a:tailEnd type="triangle" w="med" len="med"/>
          </a:ln>
        </p:spPr>
        <p:txBody>
          <a:bodyPr/>
          <a:lstStyle/>
          <a:p>
            <a:endParaRPr lang="en-US"/>
          </a:p>
        </p:txBody>
      </p:sp>
      <p:sp>
        <p:nvSpPr>
          <p:cNvPr id="35847" name="Line 8"/>
          <p:cNvSpPr>
            <a:spLocks noChangeShapeType="1"/>
          </p:cNvSpPr>
          <p:nvPr/>
        </p:nvSpPr>
        <p:spPr bwMode="auto">
          <a:xfrm>
            <a:off x="2057400" y="762000"/>
            <a:ext cx="533400" cy="609600"/>
          </a:xfrm>
          <a:prstGeom prst="line">
            <a:avLst/>
          </a:prstGeom>
          <a:noFill/>
          <a:ln w="9525">
            <a:solidFill>
              <a:schemeClr val="bg1"/>
            </a:solidFill>
            <a:round/>
            <a:headEnd/>
            <a:tailEnd type="triangle" w="med" len="med"/>
          </a:ln>
        </p:spPr>
        <p:txBody>
          <a:bodyPr/>
          <a:lstStyle/>
          <a:p>
            <a:endParaRPr lang="en-US"/>
          </a:p>
        </p:txBody>
      </p:sp>
      <p:sp>
        <p:nvSpPr>
          <p:cNvPr id="35848" name="Text Box 9"/>
          <p:cNvSpPr txBox="1">
            <a:spLocks noChangeArrowheads="1"/>
          </p:cNvSpPr>
          <p:nvPr/>
        </p:nvSpPr>
        <p:spPr bwMode="auto">
          <a:xfrm>
            <a:off x="152400" y="2362200"/>
            <a:ext cx="1238250" cy="915988"/>
          </a:xfrm>
          <a:prstGeom prst="rect">
            <a:avLst/>
          </a:prstGeom>
          <a:noFill/>
          <a:ln w="9525">
            <a:noFill/>
            <a:miter lim="800000"/>
            <a:headEnd/>
            <a:tailEnd/>
          </a:ln>
        </p:spPr>
        <p:txBody>
          <a:bodyPr wrap="none">
            <a:spAutoFit/>
          </a:bodyPr>
          <a:lstStyle/>
          <a:p>
            <a:r>
              <a:rPr lang="en-US" dirty="0"/>
              <a:t>Inflation a </a:t>
            </a:r>
          </a:p>
          <a:p>
            <a:r>
              <a:rPr lang="en-US" dirty="0"/>
              <a:t>l</a:t>
            </a:r>
            <a:r>
              <a:rPr lang="en-US" dirty="0" smtClean="0"/>
              <a:t>ittle </a:t>
            </a:r>
            <a:r>
              <a:rPr lang="en-US" dirty="0"/>
              <a:t>non-</a:t>
            </a:r>
          </a:p>
          <a:p>
            <a:r>
              <a:rPr lang="en-US" dirty="0"/>
              <a:t>stationary</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amsey1.jpg"/>
          <p:cNvPicPr>
            <a:picLocks noGrp="1" noChangeAspect="1"/>
          </p:cNvPicPr>
          <p:nvPr>
            <p:ph idx="1"/>
          </p:nvPr>
        </p:nvPicPr>
        <p:blipFill>
          <a:blip r:embed="rId2" cstate="print"/>
          <a:stretch>
            <a:fillRect/>
          </a:stretch>
        </p:blipFill>
        <p:spPr>
          <a:xfrm>
            <a:off x="91440" y="-137160"/>
            <a:ext cx="9052560" cy="6995160"/>
          </a:xfrm>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amsey1.jpg"/>
          <p:cNvPicPr>
            <a:picLocks noGrp="1" noChangeAspect="1"/>
          </p:cNvPicPr>
          <p:nvPr>
            <p:ph idx="1"/>
          </p:nvPr>
        </p:nvPicPr>
        <p:blipFill>
          <a:blip r:embed="rId2" cstate="print"/>
          <a:stretch>
            <a:fillRect/>
          </a:stretch>
        </p:blipFill>
        <p:spPr>
          <a:xfrm>
            <a:off x="91440" y="-137160"/>
            <a:ext cx="9052560" cy="6995160"/>
          </a:xfrm>
        </p:spPr>
      </p:pic>
      <p:sp>
        <p:nvSpPr>
          <p:cNvPr id="5" name="TextBox 4"/>
          <p:cNvSpPr txBox="1"/>
          <p:nvPr/>
        </p:nvSpPr>
        <p:spPr>
          <a:xfrm>
            <a:off x="3048000" y="5334000"/>
            <a:ext cx="3005951" cy="646331"/>
          </a:xfrm>
          <a:prstGeom prst="rect">
            <a:avLst/>
          </a:prstGeom>
          <a:noFill/>
        </p:spPr>
        <p:txBody>
          <a:bodyPr wrap="none" rtlCol="0">
            <a:spAutoFit/>
          </a:bodyPr>
          <a:lstStyle/>
          <a:p>
            <a:r>
              <a:rPr lang="en-US" dirty="0" smtClean="0"/>
              <a:t>Get a recession, just like in </a:t>
            </a:r>
          </a:p>
          <a:p>
            <a:r>
              <a:rPr lang="en-US" dirty="0" smtClean="0"/>
              <a:t>e</a:t>
            </a:r>
            <a:r>
              <a:rPr lang="en-US" dirty="0" smtClean="0"/>
              <a:t>arlier graph</a:t>
            </a:r>
            <a:endParaRPr lang="en-US" dirty="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amsey2.jpg"/>
          <p:cNvPicPr>
            <a:picLocks noGrp="1" noChangeAspect="1"/>
          </p:cNvPicPr>
          <p:nvPr>
            <p:ph idx="1"/>
          </p:nvPr>
        </p:nvPicPr>
        <p:blipFill>
          <a:blip r:embed="rId2" cstate="print"/>
          <a:stretch>
            <a:fillRect/>
          </a:stretch>
        </p:blipFill>
        <p:spPr>
          <a:xfrm>
            <a:off x="91440" y="-137160"/>
            <a:ext cx="9052560" cy="6995160"/>
          </a:xfrm>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amsey2.jpg"/>
          <p:cNvPicPr>
            <a:picLocks noGrp="1" noChangeAspect="1"/>
          </p:cNvPicPr>
          <p:nvPr>
            <p:ph idx="1"/>
          </p:nvPr>
        </p:nvPicPr>
        <p:blipFill>
          <a:blip r:embed="rId2" cstate="print"/>
          <a:stretch>
            <a:fillRect/>
          </a:stretch>
        </p:blipFill>
        <p:spPr>
          <a:xfrm>
            <a:off x="91440" y="-137160"/>
            <a:ext cx="9052560" cy="6995160"/>
          </a:xfrm>
        </p:spPr>
      </p:pic>
      <p:sp>
        <p:nvSpPr>
          <p:cNvPr id="5" name="TextBox 4"/>
          <p:cNvSpPr txBox="1"/>
          <p:nvPr/>
        </p:nvSpPr>
        <p:spPr>
          <a:xfrm>
            <a:off x="2971800" y="5410200"/>
            <a:ext cx="3634393" cy="646331"/>
          </a:xfrm>
          <a:prstGeom prst="rect">
            <a:avLst/>
          </a:prstGeom>
          <a:noFill/>
        </p:spPr>
        <p:txBody>
          <a:bodyPr wrap="none" rtlCol="0">
            <a:spAutoFit/>
          </a:bodyPr>
          <a:lstStyle/>
          <a:p>
            <a:r>
              <a:rPr lang="en-US" dirty="0" smtClean="0"/>
              <a:t>Taylor suggestion creates a boom</a:t>
            </a:r>
          </a:p>
          <a:p>
            <a:r>
              <a:rPr lang="en-US" dirty="0" smtClean="0"/>
              <a:t>Is it too much?</a:t>
            </a:r>
            <a:endParaRPr lang="en-US"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amsey.jpg"/>
          <p:cNvPicPr>
            <a:picLocks noGrp="1" noChangeAspect="1"/>
          </p:cNvPicPr>
          <p:nvPr>
            <p:ph idx="1"/>
          </p:nvPr>
        </p:nvPicPr>
        <p:blipFill>
          <a:blip r:embed="rId2" cstate="print"/>
          <a:stretch>
            <a:fillRect/>
          </a:stretch>
        </p:blipFill>
        <p:spPr>
          <a:xfrm>
            <a:off x="91440" y="-137160"/>
            <a:ext cx="9052560" cy="6995160"/>
          </a:xfrm>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amsey.jpg"/>
          <p:cNvPicPr>
            <a:picLocks noGrp="1" noChangeAspect="1"/>
          </p:cNvPicPr>
          <p:nvPr>
            <p:ph idx="1"/>
          </p:nvPr>
        </p:nvPicPr>
        <p:blipFill>
          <a:blip r:embed="rId2" cstate="print"/>
          <a:stretch>
            <a:fillRect/>
          </a:stretch>
        </p:blipFill>
        <p:spPr>
          <a:xfrm>
            <a:off x="91440" y="-137160"/>
            <a:ext cx="9052560" cy="6995160"/>
          </a:xfrm>
        </p:spPr>
      </p:pic>
      <p:sp>
        <p:nvSpPr>
          <p:cNvPr id="5" name="TextBox 4"/>
          <p:cNvSpPr txBox="1"/>
          <p:nvPr/>
        </p:nvSpPr>
        <p:spPr>
          <a:xfrm>
            <a:off x="2971800" y="5715000"/>
            <a:ext cx="3702937" cy="369332"/>
          </a:xfrm>
          <a:prstGeom prst="rect">
            <a:avLst/>
          </a:prstGeom>
          <a:noFill/>
        </p:spPr>
        <p:txBody>
          <a:bodyPr wrap="none" rtlCol="0">
            <a:spAutoFit/>
          </a:bodyPr>
          <a:lstStyle/>
          <a:p>
            <a:r>
              <a:rPr lang="en-US" dirty="0" smtClean="0"/>
              <a:t>Taylor’s suggestion </a:t>
            </a:r>
            <a:r>
              <a:rPr lang="en-US" dirty="0" err="1" smtClean="0"/>
              <a:t>overstimulates</a:t>
            </a:r>
            <a:endParaRPr lang="en-US" dirty="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457200" y="274638"/>
            <a:ext cx="8229600" cy="1096962"/>
          </a:xfrm>
        </p:spPr>
        <p:txBody>
          <a:bodyPr>
            <a:normAutofit fontScale="90000"/>
          </a:bodyPr>
          <a:lstStyle/>
          <a:p>
            <a:pPr eaLnBrk="1" hangingPunct="1"/>
            <a:r>
              <a:rPr lang="en-US" dirty="0" smtClean="0"/>
              <a:t>Conclusion of Empirical Analysis with Financial Frictions</a:t>
            </a:r>
          </a:p>
        </p:txBody>
      </p:sp>
      <p:sp>
        <p:nvSpPr>
          <p:cNvPr id="3" name="Content Placeholder 2"/>
          <p:cNvSpPr>
            <a:spLocks noGrp="1"/>
          </p:cNvSpPr>
          <p:nvPr>
            <p:ph idx="1"/>
          </p:nvPr>
        </p:nvSpPr>
        <p:spPr>
          <a:xfrm>
            <a:off x="381000" y="1524000"/>
            <a:ext cx="8229600" cy="5181600"/>
          </a:xfrm>
        </p:spPr>
        <p:txBody>
          <a:bodyPr>
            <a:normAutofit/>
          </a:bodyPr>
          <a:lstStyle/>
          <a:p>
            <a:pPr eaLnBrk="1" hangingPunct="1">
              <a:defRPr/>
            </a:pPr>
            <a:r>
              <a:rPr lang="en-US" dirty="0" smtClean="0"/>
              <a:t>Incorporating financial frictions changes inference about the sources of shocks and of </a:t>
            </a:r>
            <a:r>
              <a:rPr lang="en-US" dirty="0" smtClean="0"/>
              <a:t>propagation</a:t>
            </a:r>
          </a:p>
          <a:p>
            <a:pPr eaLnBrk="1" hangingPunct="1">
              <a:defRPr/>
            </a:pPr>
            <a:endParaRPr lang="en-US" dirty="0" smtClean="0"/>
          </a:p>
          <a:p>
            <a:pPr lvl="1" eaLnBrk="1" hangingPunct="1">
              <a:defRPr/>
            </a:pPr>
            <a:r>
              <a:rPr lang="en-US" dirty="0" smtClean="0"/>
              <a:t>risk shock.</a:t>
            </a:r>
          </a:p>
          <a:p>
            <a:pPr lvl="1" eaLnBrk="1" hangingPunct="1">
              <a:defRPr/>
            </a:pPr>
            <a:r>
              <a:rPr lang="en-US" dirty="0" smtClean="0"/>
              <a:t>Fisher debt deflation</a:t>
            </a:r>
          </a:p>
          <a:p>
            <a:pPr eaLnBrk="1" hangingPunct="1">
              <a:defRPr/>
            </a:pPr>
            <a:endParaRPr lang="en-US" dirty="0" smtClean="0"/>
          </a:p>
          <a:p>
            <a:pPr eaLnBrk="1" hangingPunct="1">
              <a:defRPr/>
            </a:pPr>
            <a:r>
              <a:rPr lang="en-US" dirty="0" smtClean="0"/>
              <a:t>Opens a range of interesting </a:t>
            </a:r>
            <a:r>
              <a:rPr lang="en-US" dirty="0" smtClean="0"/>
              <a:t>questions that can be addressed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onetarypolicy.jpg"/>
          <p:cNvPicPr>
            <a:picLocks noGrp="1" noChangeAspect="1"/>
          </p:cNvPicPr>
          <p:nvPr>
            <p:ph idx="1"/>
          </p:nvPr>
        </p:nvPicPr>
        <p:blipFill>
          <a:blip r:embed="rId2" cstate="print"/>
          <a:stretch>
            <a:fillRect/>
          </a:stretch>
        </p:blipFill>
        <p:spPr>
          <a:xfrm>
            <a:off x="192024" y="0"/>
            <a:ext cx="8951976" cy="6917436"/>
          </a:xfrm>
        </p:spPr>
      </p:pic>
      <p:sp>
        <p:nvSpPr>
          <p:cNvPr id="5" name="TextBox 4"/>
          <p:cNvSpPr txBox="1"/>
          <p:nvPr/>
        </p:nvSpPr>
        <p:spPr>
          <a:xfrm>
            <a:off x="0" y="3124200"/>
            <a:ext cx="1249060" cy="1200329"/>
          </a:xfrm>
          <a:prstGeom prst="rect">
            <a:avLst/>
          </a:prstGeom>
          <a:noFill/>
        </p:spPr>
        <p:txBody>
          <a:bodyPr wrap="none" rtlCol="0">
            <a:spAutoFit/>
          </a:bodyPr>
          <a:lstStyle/>
          <a:p>
            <a:r>
              <a:rPr lang="en-US" dirty="0" smtClean="0"/>
              <a:t>50 basis</a:t>
            </a:r>
          </a:p>
          <a:p>
            <a:r>
              <a:rPr lang="en-US" dirty="0" smtClean="0"/>
              <a:t>point jump</a:t>
            </a:r>
          </a:p>
          <a:p>
            <a:r>
              <a:rPr lang="en-US" dirty="0" smtClean="0"/>
              <a:t>in nominal</a:t>
            </a:r>
          </a:p>
          <a:p>
            <a:r>
              <a:rPr lang="en-US" dirty="0" smtClean="0"/>
              <a:t> rate </a:t>
            </a:r>
            <a:endParaRPr lang="en-US" dirty="0"/>
          </a:p>
        </p:txBody>
      </p:sp>
      <p:cxnSp>
        <p:nvCxnSpPr>
          <p:cNvPr id="7" name="Straight Arrow Connector 6"/>
          <p:cNvCxnSpPr/>
          <p:nvPr/>
        </p:nvCxnSpPr>
        <p:spPr bwMode="auto">
          <a:xfrm flipV="1">
            <a:off x="381000" y="2743200"/>
            <a:ext cx="1066800" cy="228600"/>
          </a:xfrm>
          <a:prstGeom prst="straightConnector1">
            <a:avLst/>
          </a:prstGeom>
          <a:solidFill>
            <a:schemeClr val="bg1"/>
          </a:solid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onetarypolicy.jpg"/>
          <p:cNvPicPr>
            <a:picLocks noGrp="1" noChangeAspect="1"/>
          </p:cNvPicPr>
          <p:nvPr>
            <p:ph idx="1"/>
          </p:nvPr>
        </p:nvPicPr>
        <p:blipFill>
          <a:blip r:embed="rId2" cstate="print"/>
          <a:stretch>
            <a:fillRect/>
          </a:stretch>
        </p:blipFill>
        <p:spPr>
          <a:xfrm>
            <a:off x="192024" y="0"/>
            <a:ext cx="8951976" cy="6917436"/>
          </a:xfrm>
        </p:spPr>
      </p:pic>
      <p:sp>
        <p:nvSpPr>
          <p:cNvPr id="5" name="TextBox 4"/>
          <p:cNvSpPr txBox="1"/>
          <p:nvPr/>
        </p:nvSpPr>
        <p:spPr>
          <a:xfrm>
            <a:off x="7467600" y="1066800"/>
            <a:ext cx="1582484" cy="923330"/>
          </a:xfrm>
          <a:prstGeom prst="rect">
            <a:avLst/>
          </a:prstGeom>
          <a:noFill/>
        </p:spPr>
        <p:txBody>
          <a:bodyPr wrap="none" rtlCol="0">
            <a:spAutoFit/>
          </a:bodyPr>
          <a:lstStyle/>
          <a:p>
            <a:r>
              <a:rPr lang="en-US" dirty="0" smtClean="0"/>
              <a:t>Big drop in </a:t>
            </a:r>
          </a:p>
          <a:p>
            <a:r>
              <a:rPr lang="en-US" dirty="0" smtClean="0"/>
              <a:t>investment</a:t>
            </a:r>
          </a:p>
          <a:p>
            <a:r>
              <a:rPr lang="en-US" dirty="0" smtClean="0"/>
              <a:t>and net worth</a:t>
            </a:r>
            <a:endParaRPr lang="en-US" dirty="0"/>
          </a:p>
        </p:txBody>
      </p:sp>
      <p:cxnSp>
        <p:nvCxnSpPr>
          <p:cNvPr id="7" name="Straight Arrow Connector 6"/>
          <p:cNvCxnSpPr/>
          <p:nvPr/>
        </p:nvCxnSpPr>
        <p:spPr bwMode="auto">
          <a:xfrm rot="10800000" flipV="1">
            <a:off x="6858000" y="1752600"/>
            <a:ext cx="381000" cy="76200"/>
          </a:xfrm>
          <a:prstGeom prst="straightConnector1">
            <a:avLst/>
          </a:prstGeom>
          <a:solidFill>
            <a:schemeClr val="bg1"/>
          </a:solidFill>
          <a:ln w="9525" cap="flat" cmpd="sng" algn="ctr">
            <a:solidFill>
              <a:schemeClr val="tx1"/>
            </a:solidFill>
            <a:prstDash val="solid"/>
            <a:round/>
            <a:headEnd type="none" w="med" len="med"/>
            <a:tailEnd type="arrow"/>
          </a:ln>
          <a:effectLst/>
        </p:spPr>
      </p:cxnSp>
      <p:cxnSp>
        <p:nvCxnSpPr>
          <p:cNvPr id="9" name="Straight Arrow Connector 8"/>
          <p:cNvCxnSpPr/>
          <p:nvPr/>
        </p:nvCxnSpPr>
        <p:spPr bwMode="auto">
          <a:xfrm rot="5400000">
            <a:off x="6781800" y="2362200"/>
            <a:ext cx="1066800" cy="304800"/>
          </a:xfrm>
          <a:prstGeom prst="straightConnector1">
            <a:avLst/>
          </a:prstGeom>
          <a:solidFill>
            <a:schemeClr val="bg1"/>
          </a:solid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endParaRPr lang="en-US" smtClean="0"/>
          </a:p>
        </p:txBody>
      </p:sp>
      <p:sp>
        <p:nvSpPr>
          <p:cNvPr id="36867" name="Rectangle 3"/>
          <p:cNvSpPr>
            <a:spLocks noGrp="1" noChangeArrowheads="1"/>
          </p:cNvSpPr>
          <p:nvPr>
            <p:ph idx="1"/>
          </p:nvPr>
        </p:nvSpPr>
        <p:spPr/>
        <p:txBody>
          <a:bodyPr/>
          <a:lstStyle/>
          <a:p>
            <a:pPr eaLnBrk="1" hangingPunct="1"/>
            <a:endParaRPr lang="en-US" smtClean="0"/>
          </a:p>
        </p:txBody>
      </p:sp>
      <p:pic>
        <p:nvPicPr>
          <p:cNvPr id="36868" name="Picture 4" descr="temp2_Page_2"/>
          <p:cNvPicPr>
            <a:picLocks noChangeAspect="1" noChangeArrowheads="1"/>
          </p:cNvPicPr>
          <p:nvPr/>
        </p:nvPicPr>
        <p:blipFill>
          <a:blip r:embed="rId3"/>
          <a:srcRect/>
          <a:stretch>
            <a:fillRect/>
          </a:stretch>
        </p:blipFill>
        <p:spPr bwMode="auto">
          <a:xfrm>
            <a:off x="685800" y="-1597025"/>
            <a:ext cx="7772400" cy="10053638"/>
          </a:xfrm>
          <a:prstGeom prst="rect">
            <a:avLst/>
          </a:prstGeom>
          <a:noFill/>
          <a:ln w="9525">
            <a:noFill/>
            <a:miter lim="800000"/>
            <a:headEnd/>
            <a:tailEnd/>
          </a:ln>
        </p:spPr>
      </p:pic>
      <p:sp>
        <p:nvSpPr>
          <p:cNvPr id="36869" name="Rectangle 5"/>
          <p:cNvSpPr>
            <a:spLocks noChangeArrowheads="1"/>
          </p:cNvSpPr>
          <p:nvPr/>
        </p:nvSpPr>
        <p:spPr bwMode="auto">
          <a:xfrm>
            <a:off x="3352800" y="838200"/>
            <a:ext cx="685800" cy="2286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6870" name="Line 7"/>
          <p:cNvSpPr>
            <a:spLocks noChangeShapeType="1"/>
          </p:cNvSpPr>
          <p:nvPr/>
        </p:nvSpPr>
        <p:spPr bwMode="auto">
          <a:xfrm>
            <a:off x="2286000" y="838200"/>
            <a:ext cx="228600" cy="381000"/>
          </a:xfrm>
          <a:prstGeom prst="line">
            <a:avLst/>
          </a:prstGeom>
          <a:noFill/>
          <a:ln w="9525">
            <a:solidFill>
              <a:schemeClr val="bg1"/>
            </a:solidFill>
            <a:round/>
            <a:headEnd/>
            <a:tailEnd type="triangle" w="med" len="med"/>
          </a:ln>
        </p:spPr>
        <p:txBody>
          <a:bodyPr/>
          <a:lstStyle/>
          <a:p>
            <a:endParaRPr lang="en-US"/>
          </a:p>
        </p:txBody>
      </p:sp>
      <p:sp>
        <p:nvSpPr>
          <p:cNvPr id="36871" name="Line 8"/>
          <p:cNvSpPr>
            <a:spLocks noChangeShapeType="1"/>
          </p:cNvSpPr>
          <p:nvPr/>
        </p:nvSpPr>
        <p:spPr bwMode="auto">
          <a:xfrm>
            <a:off x="2057400" y="762000"/>
            <a:ext cx="533400" cy="609600"/>
          </a:xfrm>
          <a:prstGeom prst="line">
            <a:avLst/>
          </a:prstGeom>
          <a:noFill/>
          <a:ln w="9525">
            <a:solidFill>
              <a:schemeClr val="bg1"/>
            </a:solidFill>
            <a:round/>
            <a:headEnd/>
            <a:tailEnd type="triangle" w="med" len="med"/>
          </a:ln>
        </p:spPr>
        <p:txBody>
          <a:bodyPr/>
          <a:lstStyle/>
          <a:p>
            <a:endParaRPr lang="en-US"/>
          </a:p>
        </p:txBody>
      </p:sp>
      <p:sp>
        <p:nvSpPr>
          <p:cNvPr id="36872" name="Text Box 10"/>
          <p:cNvSpPr txBox="1">
            <a:spLocks noChangeArrowheads="1"/>
          </p:cNvSpPr>
          <p:nvPr/>
        </p:nvSpPr>
        <p:spPr bwMode="auto">
          <a:xfrm>
            <a:off x="136525" y="3998913"/>
            <a:ext cx="1085850" cy="915987"/>
          </a:xfrm>
          <a:prstGeom prst="rect">
            <a:avLst/>
          </a:prstGeom>
          <a:noFill/>
          <a:ln w="9525">
            <a:noFill/>
            <a:miter lim="800000"/>
            <a:headEnd/>
            <a:tailEnd/>
          </a:ln>
        </p:spPr>
        <p:txBody>
          <a:bodyPr wrap="none">
            <a:spAutoFit/>
          </a:bodyPr>
          <a:lstStyle/>
          <a:p>
            <a:r>
              <a:rPr lang="en-US"/>
              <a:t>US trade</a:t>
            </a:r>
          </a:p>
          <a:p>
            <a:r>
              <a:rPr lang="en-US"/>
              <a:t>Balance</a:t>
            </a:r>
          </a:p>
          <a:p>
            <a:r>
              <a:rPr lang="en-US"/>
              <a:t>issue</a:t>
            </a:r>
          </a:p>
        </p:txBody>
      </p:sp>
      <p:sp>
        <p:nvSpPr>
          <p:cNvPr id="36873" name="Text Box 12"/>
          <p:cNvSpPr txBox="1">
            <a:spLocks noChangeArrowheads="1"/>
          </p:cNvSpPr>
          <p:nvPr/>
        </p:nvSpPr>
        <p:spPr bwMode="auto">
          <a:xfrm>
            <a:off x="7756525" y="3770313"/>
            <a:ext cx="1174750" cy="641350"/>
          </a:xfrm>
          <a:prstGeom prst="rect">
            <a:avLst/>
          </a:prstGeom>
          <a:noFill/>
          <a:ln w="9525">
            <a:noFill/>
            <a:miter lim="800000"/>
            <a:headEnd/>
            <a:tailEnd/>
          </a:ln>
        </p:spPr>
        <p:txBody>
          <a:bodyPr wrap="none">
            <a:spAutoFit/>
          </a:bodyPr>
          <a:lstStyle/>
          <a:p>
            <a:r>
              <a:rPr lang="en-US"/>
              <a:t>Sort of</a:t>
            </a:r>
          </a:p>
          <a:p>
            <a:r>
              <a:rPr lang="en-US"/>
              <a:t>stationary</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echnologya.jpg"/>
          <p:cNvPicPr>
            <a:picLocks noGrp="1" noChangeAspect="1"/>
          </p:cNvPicPr>
          <p:nvPr>
            <p:ph idx="1"/>
          </p:nvPr>
        </p:nvPicPr>
        <p:blipFill>
          <a:blip r:embed="rId2" cstate="print"/>
          <a:stretch>
            <a:fillRect/>
          </a:stretch>
        </p:blipFill>
        <p:spPr>
          <a:xfrm>
            <a:off x="152400" y="0"/>
            <a:ext cx="8650224" cy="6684264"/>
          </a:xfrm>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echnology.jpg"/>
          <p:cNvPicPr>
            <a:picLocks noGrp="1" noChangeAspect="1"/>
          </p:cNvPicPr>
          <p:nvPr>
            <p:ph idx="1"/>
          </p:nvPr>
        </p:nvPicPr>
        <p:blipFill>
          <a:blip r:embed="rId2" cstate="print"/>
          <a:stretch>
            <a:fillRect/>
          </a:stretch>
        </p:blipFill>
        <p:spPr>
          <a:xfrm>
            <a:off x="152400" y="0"/>
            <a:ext cx="8650224" cy="6684264"/>
          </a:xfrm>
        </p:spPr>
      </p:pic>
      <p:sp>
        <p:nvSpPr>
          <p:cNvPr id="5" name="TextBox 4"/>
          <p:cNvSpPr txBox="1"/>
          <p:nvPr/>
        </p:nvSpPr>
        <p:spPr>
          <a:xfrm>
            <a:off x="304800" y="6400800"/>
            <a:ext cx="8686800" cy="261610"/>
          </a:xfrm>
          <a:prstGeom prst="rect">
            <a:avLst/>
          </a:prstGeom>
          <a:noFill/>
        </p:spPr>
        <p:txBody>
          <a:bodyPr wrap="square" rtlCol="0">
            <a:spAutoFit/>
          </a:bodyPr>
          <a:lstStyle/>
          <a:p>
            <a:r>
              <a:rPr lang="en-US" sz="1100" dirty="0" smtClean="0"/>
              <a:t>Note: the software for computing these charts may be found at http://faculty.wcas.northwestern.edu/~lchrist/course/financial.htm</a:t>
            </a:r>
            <a:endParaRPr lang="en-US" sz="1100" dirty="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295400"/>
            <a:ext cx="8229600" cy="5334000"/>
          </a:xfrm>
        </p:spPr>
        <p:txBody>
          <a:bodyPr>
            <a:normAutofit lnSpcReduction="10000"/>
          </a:bodyPr>
          <a:lstStyle/>
          <a:p>
            <a:r>
              <a:rPr lang="en-US" dirty="0" smtClean="0"/>
              <a:t>Prediction of financial friction model appears to be consistent with empirical evidence.</a:t>
            </a:r>
          </a:p>
          <a:p>
            <a:endParaRPr lang="en-US" dirty="0" smtClean="0"/>
          </a:p>
          <a:p>
            <a:r>
              <a:rPr lang="en-US" dirty="0" smtClean="0"/>
              <a:t>Chari-Christiano-Kehoe (2008) show:</a:t>
            </a:r>
          </a:p>
          <a:p>
            <a:endParaRPr lang="en-US" dirty="0" smtClean="0"/>
          </a:p>
          <a:p>
            <a:pPr lvl="1"/>
            <a:r>
              <a:rPr lang="en-US" dirty="0" smtClean="0"/>
              <a:t>Financially constrained firms seem to be more affected by monetary shock than unconstrained (Gertler-Gilchrist)</a:t>
            </a:r>
          </a:p>
          <a:p>
            <a:pPr lvl="1"/>
            <a:endParaRPr lang="en-US" dirty="0" smtClean="0"/>
          </a:p>
          <a:p>
            <a:pPr lvl="1"/>
            <a:r>
              <a:rPr lang="en-US" dirty="0" smtClean="0"/>
              <a:t>Financially constrained and unconstrained firms roughly equally affected over the business cycle.</a:t>
            </a:r>
            <a:endParaRPr lang="en-US" dirty="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2562"/>
          </a:xfrm>
        </p:spPr>
        <p:txBody>
          <a:bodyPr>
            <a:normAutofit fontScale="90000"/>
          </a:bodyPr>
          <a:lstStyle/>
          <a:p>
            <a:endParaRPr lang="en-US" dirty="0"/>
          </a:p>
        </p:txBody>
      </p:sp>
      <p:sp>
        <p:nvSpPr>
          <p:cNvPr id="3" name="Content Placeholder 2"/>
          <p:cNvSpPr>
            <a:spLocks noGrp="1"/>
          </p:cNvSpPr>
          <p:nvPr>
            <p:ph idx="1"/>
          </p:nvPr>
        </p:nvSpPr>
        <p:spPr>
          <a:xfrm>
            <a:off x="457200" y="914400"/>
            <a:ext cx="8229600" cy="5211763"/>
          </a:xfrm>
        </p:spPr>
        <p:txBody>
          <a:bodyPr>
            <a:normAutofit/>
          </a:bodyPr>
          <a:lstStyle/>
          <a:p>
            <a:r>
              <a:rPr lang="en-US" dirty="0" smtClean="0"/>
              <a:t>Delivers new variables such as credit, risk spread</a:t>
            </a:r>
          </a:p>
          <a:p>
            <a:endParaRPr lang="en-US" dirty="0" smtClean="0"/>
          </a:p>
          <a:p>
            <a:r>
              <a:rPr lang="en-US" dirty="0" smtClean="0"/>
              <a:t>Can ask interesting questions: </a:t>
            </a:r>
          </a:p>
          <a:p>
            <a:pPr lvl="1"/>
            <a:r>
              <a:rPr lang="en-US" dirty="0" smtClean="0"/>
              <a:t>when risk in the economy increases, how should monetary policy react.</a:t>
            </a:r>
          </a:p>
          <a:p>
            <a:pPr lvl="1"/>
            <a:endParaRPr lang="en-US" dirty="0" smtClean="0"/>
          </a:p>
          <a:p>
            <a:pPr lvl="1"/>
            <a:r>
              <a:rPr lang="en-US" dirty="0" smtClean="0"/>
              <a:t>What role should data on credit and on the stock market (the price of capital) play in monetary policy?</a:t>
            </a:r>
          </a:p>
          <a:p>
            <a:endParaRPr lang="en-US"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304800" y="152400"/>
            <a:ext cx="8229600" cy="914400"/>
          </a:xfrm>
        </p:spPr>
        <p:txBody>
          <a:bodyPr/>
          <a:lstStyle/>
          <a:p>
            <a:r>
              <a:rPr lang="en-US" sz="3200" dirty="0"/>
              <a:t>Summary</a:t>
            </a:r>
          </a:p>
        </p:txBody>
      </p:sp>
      <p:sp>
        <p:nvSpPr>
          <p:cNvPr id="159747" name="Rectangle 3"/>
          <p:cNvSpPr>
            <a:spLocks noGrp="1" noChangeArrowheads="1"/>
          </p:cNvSpPr>
          <p:nvPr>
            <p:ph idx="1"/>
          </p:nvPr>
        </p:nvSpPr>
        <p:spPr>
          <a:xfrm>
            <a:off x="457200" y="762000"/>
            <a:ext cx="8534400" cy="5562600"/>
          </a:xfrm>
        </p:spPr>
        <p:txBody>
          <a:bodyPr/>
          <a:lstStyle/>
          <a:p>
            <a:pPr>
              <a:lnSpc>
                <a:spcPct val="80000"/>
              </a:lnSpc>
              <a:buFontTx/>
              <a:buNone/>
            </a:pPr>
            <a:endParaRPr lang="en-US" sz="2000" dirty="0"/>
          </a:p>
          <a:p>
            <a:pPr>
              <a:lnSpc>
                <a:spcPct val="80000"/>
              </a:lnSpc>
            </a:pPr>
            <a:r>
              <a:rPr lang="en-US" sz="2000" dirty="0"/>
              <a:t>We constructed a dynamic GE model of cyclical fluctuations.</a:t>
            </a:r>
          </a:p>
          <a:p>
            <a:pPr>
              <a:lnSpc>
                <a:spcPct val="80000"/>
              </a:lnSpc>
            </a:pPr>
            <a:endParaRPr lang="en-US" sz="2000" dirty="0"/>
          </a:p>
          <a:p>
            <a:pPr>
              <a:lnSpc>
                <a:spcPct val="80000"/>
              </a:lnSpc>
            </a:pPr>
            <a:r>
              <a:rPr lang="en-US" sz="2000" dirty="0"/>
              <a:t>Given assumptions satisfied by our model, we identified dynamic response of key US economic aggregates to 3 shocks</a:t>
            </a:r>
          </a:p>
          <a:p>
            <a:pPr>
              <a:lnSpc>
                <a:spcPct val="80000"/>
              </a:lnSpc>
            </a:pPr>
            <a:endParaRPr lang="en-US" sz="2000" dirty="0"/>
          </a:p>
          <a:p>
            <a:pPr lvl="1">
              <a:lnSpc>
                <a:spcPct val="80000"/>
              </a:lnSpc>
            </a:pPr>
            <a:r>
              <a:rPr lang="en-US" sz="1800" dirty="0"/>
              <a:t>Monetary Policy Shocks</a:t>
            </a:r>
          </a:p>
          <a:p>
            <a:pPr lvl="1">
              <a:lnSpc>
                <a:spcPct val="80000"/>
              </a:lnSpc>
            </a:pPr>
            <a:r>
              <a:rPr lang="en-US" sz="1800" dirty="0"/>
              <a:t>Neutral Technology Shocks</a:t>
            </a:r>
          </a:p>
          <a:p>
            <a:pPr lvl="1">
              <a:lnSpc>
                <a:spcPct val="80000"/>
              </a:lnSpc>
            </a:pPr>
            <a:r>
              <a:rPr lang="en-US" sz="1800" dirty="0"/>
              <a:t>Capital Embodied Technology Shocks</a:t>
            </a:r>
          </a:p>
          <a:p>
            <a:pPr lvl="1">
              <a:lnSpc>
                <a:spcPct val="80000"/>
              </a:lnSpc>
            </a:pPr>
            <a:endParaRPr lang="en-US" sz="1800" dirty="0"/>
          </a:p>
          <a:p>
            <a:pPr>
              <a:lnSpc>
                <a:spcPct val="80000"/>
              </a:lnSpc>
            </a:pPr>
            <a:r>
              <a:rPr lang="en-US" sz="2000" dirty="0"/>
              <a:t>These shocks account for substantial cyclical variation in output.</a:t>
            </a:r>
          </a:p>
          <a:p>
            <a:pPr>
              <a:lnSpc>
                <a:spcPct val="80000"/>
              </a:lnSpc>
            </a:pPr>
            <a:endParaRPr lang="en-US" sz="2000" dirty="0"/>
          </a:p>
          <a:p>
            <a:pPr>
              <a:lnSpc>
                <a:spcPct val="80000"/>
              </a:lnSpc>
            </a:pPr>
            <a:r>
              <a:rPr lang="en-US" sz="2000" dirty="0"/>
              <a:t>Estimated GE model does a good job of accounting for response functions (However, Misses on Inflation Response to Neutral Shock)</a:t>
            </a:r>
          </a:p>
          <a:p>
            <a:pPr>
              <a:lnSpc>
                <a:spcPct val="80000"/>
              </a:lnSpc>
            </a:pPr>
            <a:endParaRPr lang="en-US" sz="2000" dirty="0"/>
          </a:p>
          <a:p>
            <a:pPr>
              <a:lnSpc>
                <a:spcPct val="80000"/>
              </a:lnSpc>
            </a:pPr>
            <a:r>
              <a:rPr lang="en-US" sz="2000" dirty="0" smtClean="0"/>
              <a:t>Our point estimates suggest slope of Phillips curve steep, so there is no micro-macro price puzzle. However, large standard error.</a:t>
            </a:r>
          </a:p>
          <a:p>
            <a:pPr>
              <a:lnSpc>
                <a:spcPct val="80000"/>
              </a:lnSpc>
            </a:pPr>
            <a:endParaRPr lang="en-US" sz="2000" dirty="0" smtClean="0"/>
          </a:p>
          <a:p>
            <a:pPr>
              <a:lnSpc>
                <a:spcPct val="80000"/>
              </a:lnSpc>
            </a:pPr>
            <a:r>
              <a:rPr lang="en-US" sz="2000" dirty="0" smtClean="0"/>
              <a:t>Described extensions of the model.</a:t>
            </a:r>
            <a:endParaRPr lang="en-US" sz="2000" dirty="0"/>
          </a:p>
          <a:p>
            <a:pPr>
              <a:lnSpc>
                <a:spcPct val="80000"/>
              </a:lnSpc>
            </a:pPr>
            <a:endParaRPr lang="en-US" sz="2000" dirty="0"/>
          </a:p>
          <a:p>
            <a:pPr>
              <a:lnSpc>
                <a:spcPct val="80000"/>
              </a:lnSpc>
            </a:pPr>
            <a:endParaRPr lang="en-US" sz="2000" dirty="0"/>
          </a:p>
          <a:p>
            <a:pPr>
              <a:lnSpc>
                <a:spcPct val="80000"/>
              </a:lnSpc>
            </a:pPr>
            <a:endParaRPr lang="en-US" sz="2000" dirty="0"/>
          </a:p>
          <a:p>
            <a:pPr lvl="1">
              <a:lnSpc>
                <a:spcPct val="80000"/>
              </a:lnSpc>
            </a:pPr>
            <a:endParaRPr lang="en-US" sz="1800"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r>
              <a:rPr lang="en-US" dirty="0"/>
              <a:t>Summary…</a:t>
            </a:r>
          </a:p>
        </p:txBody>
      </p:sp>
      <p:sp>
        <p:nvSpPr>
          <p:cNvPr id="160771" name="Rectangle 3"/>
          <p:cNvSpPr>
            <a:spLocks noGrp="1" noChangeArrowheads="1"/>
          </p:cNvSpPr>
          <p:nvPr>
            <p:ph idx="1"/>
          </p:nvPr>
        </p:nvSpPr>
        <p:spPr/>
        <p:txBody>
          <a:bodyPr/>
          <a:lstStyle/>
          <a:p>
            <a:endParaRPr lang="en-US" dirty="0"/>
          </a:p>
          <a:p>
            <a:r>
              <a:rPr lang="en-US" dirty="0" err="1"/>
              <a:t>Calvo</a:t>
            </a:r>
            <a:r>
              <a:rPr lang="en-US" dirty="0"/>
              <a:t> Sticky Prices and Wages Seems Like Good Reduced Form</a:t>
            </a:r>
          </a:p>
          <a:p>
            <a:endParaRPr lang="en-US" dirty="0"/>
          </a:p>
          <a:p>
            <a:pPr lvl="1"/>
            <a:r>
              <a:rPr lang="en-US" dirty="0"/>
              <a:t>What is the Underlying Structure</a:t>
            </a:r>
            <a:r>
              <a:rPr lang="en-US" dirty="0" smtClean="0"/>
              <a:t>?</a:t>
            </a:r>
          </a:p>
          <a:p>
            <a:pPr lvl="1"/>
            <a:endParaRPr lang="en-US" dirty="0" smtClean="0"/>
          </a:p>
          <a:p>
            <a:pPr lvl="1"/>
            <a:r>
              <a:rPr lang="en-US" dirty="0" smtClean="0"/>
              <a:t>Is it information frictions?</a:t>
            </a:r>
            <a:endParaRPr lang="en-US" dirty="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457200" y="152400"/>
            <a:ext cx="8229600" cy="533400"/>
          </a:xfrm>
        </p:spPr>
        <p:txBody>
          <a:bodyPr>
            <a:normAutofit fontScale="90000"/>
          </a:bodyPr>
          <a:lstStyle/>
          <a:p>
            <a:r>
              <a:rPr lang="en-US" sz="4000" dirty="0" smtClean="0"/>
              <a:t>Modification of labor market</a:t>
            </a:r>
            <a:endParaRPr lang="en-US" sz="4000" dirty="0"/>
          </a:p>
        </p:txBody>
      </p:sp>
      <p:sp>
        <p:nvSpPr>
          <p:cNvPr id="149507" name="Rectangle 3"/>
          <p:cNvSpPr>
            <a:spLocks noGrp="1" noChangeArrowheads="1"/>
          </p:cNvSpPr>
          <p:nvPr>
            <p:ph idx="1"/>
          </p:nvPr>
        </p:nvSpPr>
        <p:spPr>
          <a:xfrm>
            <a:off x="457200" y="914400"/>
            <a:ext cx="8229600" cy="5562600"/>
          </a:xfrm>
        </p:spPr>
        <p:txBody>
          <a:bodyPr>
            <a:normAutofit/>
          </a:bodyPr>
          <a:lstStyle/>
          <a:p>
            <a:pPr>
              <a:lnSpc>
                <a:spcPct val="80000"/>
              </a:lnSpc>
            </a:pPr>
            <a:r>
              <a:rPr lang="en-US" sz="2200" dirty="0" smtClean="0"/>
              <a:t>Mortensen-</a:t>
            </a:r>
            <a:r>
              <a:rPr lang="en-US" sz="2200" dirty="0" err="1" smtClean="0"/>
              <a:t>Pissarides</a:t>
            </a:r>
            <a:r>
              <a:rPr lang="en-US" sz="2200" dirty="0" smtClean="0"/>
              <a:t> search and matching frictions recently introduced into DSGE models (Gertler-</a:t>
            </a:r>
            <a:r>
              <a:rPr lang="en-US" sz="2200" dirty="0" err="1" smtClean="0"/>
              <a:t>Sala</a:t>
            </a:r>
            <a:r>
              <a:rPr lang="en-US" sz="2200" dirty="0" smtClean="0"/>
              <a:t>-</a:t>
            </a:r>
            <a:r>
              <a:rPr lang="en-US" sz="2200" dirty="0" err="1" smtClean="0"/>
              <a:t>Trigari</a:t>
            </a:r>
            <a:r>
              <a:rPr lang="en-US" sz="2200" dirty="0" smtClean="0"/>
              <a:t>, Blanchard-</a:t>
            </a:r>
            <a:r>
              <a:rPr lang="en-US" sz="2200" dirty="0" err="1" smtClean="0"/>
              <a:t>Gali</a:t>
            </a:r>
            <a:r>
              <a:rPr lang="en-US" sz="2200" dirty="0" smtClean="0"/>
              <a:t>, Christiano-Ilut-Motto-</a:t>
            </a:r>
            <a:r>
              <a:rPr lang="en-US" sz="2200" dirty="0" err="1" smtClean="0"/>
              <a:t>Rostagno</a:t>
            </a:r>
            <a:r>
              <a:rPr lang="en-US" sz="2200" dirty="0" smtClean="0"/>
              <a:t>)</a:t>
            </a:r>
          </a:p>
          <a:p>
            <a:pPr>
              <a:lnSpc>
                <a:spcPct val="80000"/>
              </a:lnSpc>
            </a:pPr>
            <a:endParaRPr lang="en-US" sz="2200" dirty="0" smtClean="0"/>
          </a:p>
          <a:p>
            <a:pPr>
              <a:lnSpc>
                <a:spcPct val="80000"/>
              </a:lnSpc>
            </a:pPr>
            <a:r>
              <a:rPr lang="en-US" sz="2200" dirty="0" smtClean="0"/>
              <a:t>Draw a distinction between hours (‘intensive margin’) and number of workers (‘extensive margin’)</a:t>
            </a:r>
          </a:p>
          <a:p>
            <a:pPr>
              <a:lnSpc>
                <a:spcPct val="80000"/>
              </a:lnSpc>
            </a:pPr>
            <a:endParaRPr lang="en-US" sz="2200" dirty="0" smtClean="0"/>
          </a:p>
          <a:p>
            <a:pPr>
              <a:lnSpc>
                <a:spcPct val="80000"/>
              </a:lnSpc>
            </a:pPr>
            <a:r>
              <a:rPr lang="en-US" sz="2200" dirty="0" smtClean="0"/>
              <a:t> Intensive and extensive margins exhibit very different dynamics over business cycle</a:t>
            </a:r>
          </a:p>
          <a:p>
            <a:pPr>
              <a:lnSpc>
                <a:spcPct val="80000"/>
              </a:lnSpc>
            </a:pPr>
            <a:endParaRPr lang="en-US" sz="2200" dirty="0" smtClean="0"/>
          </a:p>
          <a:p>
            <a:pPr>
              <a:lnSpc>
                <a:spcPct val="80000"/>
              </a:lnSpc>
            </a:pPr>
            <a:r>
              <a:rPr lang="en-US" sz="2200" dirty="0" smtClean="0"/>
              <a:t>Wage frictions thought to matter for extensive margin, not intensive margin.</a:t>
            </a:r>
          </a:p>
          <a:p>
            <a:pPr>
              <a:lnSpc>
                <a:spcPct val="80000"/>
              </a:lnSpc>
            </a:pPr>
            <a:endParaRPr lang="en-US" sz="2800" dirty="0" smtClean="0"/>
          </a:p>
          <a:p>
            <a:pPr>
              <a:lnSpc>
                <a:spcPct val="80000"/>
              </a:lnSpc>
            </a:pPr>
            <a:r>
              <a:rPr lang="en-US" sz="2200" dirty="0" smtClean="0"/>
              <a:t>Extension to open economy (Christiano, Trabandt, </a:t>
            </a:r>
            <a:r>
              <a:rPr lang="en-US" sz="2200" dirty="0" err="1" smtClean="0"/>
              <a:t>Walentin</a:t>
            </a:r>
            <a:r>
              <a:rPr lang="en-US" sz="2200" dirty="0" smtClean="0"/>
              <a:t>) </a:t>
            </a:r>
            <a:endParaRPr lang="en-US"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950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950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950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950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457200" y="76200"/>
            <a:ext cx="8229600" cy="182563"/>
          </a:xfrm>
        </p:spPr>
        <p:txBody>
          <a:bodyPr>
            <a:normAutofit fontScale="90000"/>
          </a:bodyPr>
          <a:lstStyle/>
          <a:p>
            <a:endParaRPr lang="en-US" sz="4000"/>
          </a:p>
        </p:txBody>
      </p:sp>
      <p:sp>
        <p:nvSpPr>
          <p:cNvPr id="179204" name="Oval 4"/>
          <p:cNvSpPr>
            <a:spLocks noChangeArrowheads="1"/>
          </p:cNvSpPr>
          <p:nvPr/>
        </p:nvSpPr>
        <p:spPr bwMode="auto">
          <a:xfrm>
            <a:off x="5181600" y="1905000"/>
            <a:ext cx="2895600" cy="1752600"/>
          </a:xfrm>
          <a:prstGeom prst="ellipse">
            <a:avLst/>
          </a:prstGeom>
          <a:solidFill>
            <a:srgbClr val="FFFFFF"/>
          </a:solidFill>
          <a:ln w="9525">
            <a:solidFill>
              <a:schemeClr val="tx1"/>
            </a:solidFill>
            <a:round/>
            <a:headEnd/>
            <a:tailEnd/>
          </a:ln>
          <a:effectLst/>
        </p:spPr>
        <p:txBody>
          <a:bodyPr wrap="none" anchor="ctr"/>
          <a:lstStyle/>
          <a:p>
            <a:pPr algn="ctr"/>
            <a:r>
              <a:rPr lang="en-US"/>
              <a:t>Homogeneous Labor</a:t>
            </a:r>
            <a:endParaRPr lang="en-US" i="1"/>
          </a:p>
        </p:txBody>
      </p:sp>
      <p:sp>
        <p:nvSpPr>
          <p:cNvPr id="179206" name="Oval 6"/>
          <p:cNvSpPr>
            <a:spLocks noChangeArrowheads="1"/>
          </p:cNvSpPr>
          <p:nvPr/>
        </p:nvSpPr>
        <p:spPr bwMode="auto">
          <a:xfrm>
            <a:off x="2895600" y="1524000"/>
            <a:ext cx="1752600" cy="1143000"/>
          </a:xfrm>
          <a:prstGeom prst="ellipse">
            <a:avLst/>
          </a:prstGeom>
          <a:solidFill>
            <a:srgbClr val="FFFFFF"/>
          </a:solidFill>
          <a:ln w="9525">
            <a:solidFill>
              <a:schemeClr val="tx1"/>
            </a:solidFill>
            <a:round/>
            <a:headEnd/>
            <a:tailEnd/>
          </a:ln>
          <a:effectLst/>
        </p:spPr>
        <p:txBody>
          <a:bodyPr wrap="none" anchor="ctr"/>
          <a:lstStyle/>
          <a:p>
            <a:pPr algn="ctr"/>
            <a:r>
              <a:rPr lang="en-US"/>
              <a:t>Employment</a:t>
            </a:r>
          </a:p>
          <a:p>
            <a:pPr algn="ctr"/>
            <a:r>
              <a:rPr lang="en-US"/>
              <a:t>Agency</a:t>
            </a:r>
          </a:p>
        </p:txBody>
      </p:sp>
      <p:sp>
        <p:nvSpPr>
          <p:cNvPr id="179211" name="Oval 11"/>
          <p:cNvSpPr>
            <a:spLocks noChangeArrowheads="1"/>
          </p:cNvSpPr>
          <p:nvPr/>
        </p:nvSpPr>
        <p:spPr bwMode="auto">
          <a:xfrm>
            <a:off x="2819400" y="2971800"/>
            <a:ext cx="1752600" cy="1143000"/>
          </a:xfrm>
          <a:prstGeom prst="ellipse">
            <a:avLst/>
          </a:prstGeom>
          <a:solidFill>
            <a:srgbClr val="FFFFFF"/>
          </a:solidFill>
          <a:ln w="9525">
            <a:solidFill>
              <a:schemeClr val="tx1"/>
            </a:solidFill>
            <a:round/>
            <a:headEnd/>
            <a:tailEnd/>
          </a:ln>
          <a:effectLst/>
        </p:spPr>
        <p:txBody>
          <a:bodyPr wrap="none" anchor="ctr"/>
          <a:lstStyle/>
          <a:p>
            <a:pPr algn="ctr"/>
            <a:r>
              <a:rPr lang="en-US"/>
              <a:t>Employment</a:t>
            </a:r>
          </a:p>
          <a:p>
            <a:pPr algn="ctr"/>
            <a:r>
              <a:rPr lang="en-US"/>
              <a:t>Agency</a:t>
            </a:r>
          </a:p>
        </p:txBody>
      </p:sp>
      <p:sp>
        <p:nvSpPr>
          <p:cNvPr id="179212" name="Oval 12"/>
          <p:cNvSpPr>
            <a:spLocks noChangeArrowheads="1"/>
          </p:cNvSpPr>
          <p:nvPr/>
        </p:nvSpPr>
        <p:spPr bwMode="auto">
          <a:xfrm>
            <a:off x="4419600" y="4419600"/>
            <a:ext cx="1752600" cy="1143000"/>
          </a:xfrm>
          <a:prstGeom prst="ellipse">
            <a:avLst/>
          </a:prstGeom>
          <a:solidFill>
            <a:srgbClr val="FFFFFF"/>
          </a:solidFill>
          <a:ln w="9525">
            <a:solidFill>
              <a:schemeClr val="tx1"/>
            </a:solidFill>
            <a:round/>
            <a:headEnd/>
            <a:tailEnd/>
          </a:ln>
          <a:effectLst/>
        </p:spPr>
        <p:txBody>
          <a:bodyPr wrap="none" anchor="ctr"/>
          <a:lstStyle/>
          <a:p>
            <a:pPr algn="ctr"/>
            <a:r>
              <a:rPr lang="en-US"/>
              <a:t>Employment</a:t>
            </a:r>
          </a:p>
          <a:p>
            <a:pPr algn="ctr"/>
            <a:r>
              <a:rPr lang="en-US"/>
              <a:t>Agency</a:t>
            </a:r>
          </a:p>
        </p:txBody>
      </p:sp>
      <p:sp>
        <p:nvSpPr>
          <p:cNvPr id="179213" name="Oval 13"/>
          <p:cNvSpPr>
            <a:spLocks noChangeArrowheads="1"/>
          </p:cNvSpPr>
          <p:nvPr/>
        </p:nvSpPr>
        <p:spPr bwMode="auto">
          <a:xfrm>
            <a:off x="6705600" y="4724400"/>
            <a:ext cx="1752600" cy="1143000"/>
          </a:xfrm>
          <a:prstGeom prst="ellipse">
            <a:avLst/>
          </a:prstGeom>
          <a:solidFill>
            <a:srgbClr val="FFFFFF"/>
          </a:solidFill>
          <a:ln w="9525">
            <a:solidFill>
              <a:schemeClr val="tx1"/>
            </a:solidFill>
            <a:round/>
            <a:headEnd/>
            <a:tailEnd/>
          </a:ln>
          <a:effectLst/>
        </p:spPr>
        <p:txBody>
          <a:bodyPr wrap="none" anchor="ctr"/>
          <a:lstStyle/>
          <a:p>
            <a:pPr algn="ctr"/>
            <a:r>
              <a:rPr lang="en-US"/>
              <a:t>Employment</a:t>
            </a:r>
          </a:p>
          <a:p>
            <a:pPr algn="ctr"/>
            <a:r>
              <a:rPr lang="en-US"/>
              <a:t>Agency</a:t>
            </a:r>
          </a:p>
        </p:txBody>
      </p:sp>
      <p:sp>
        <p:nvSpPr>
          <p:cNvPr id="179214" name="Oval 14"/>
          <p:cNvSpPr>
            <a:spLocks noChangeArrowheads="1"/>
          </p:cNvSpPr>
          <p:nvPr/>
        </p:nvSpPr>
        <p:spPr bwMode="auto">
          <a:xfrm>
            <a:off x="381000" y="3886200"/>
            <a:ext cx="1752600" cy="1600200"/>
          </a:xfrm>
          <a:prstGeom prst="ellipse">
            <a:avLst/>
          </a:prstGeom>
          <a:solidFill>
            <a:srgbClr val="FFFFFF"/>
          </a:solidFill>
          <a:ln w="9525">
            <a:solidFill>
              <a:schemeClr val="tx1"/>
            </a:solidFill>
            <a:round/>
            <a:headEnd/>
            <a:tailEnd/>
          </a:ln>
          <a:effectLst/>
        </p:spPr>
        <p:txBody>
          <a:bodyPr wrap="none" anchor="ctr"/>
          <a:lstStyle/>
          <a:p>
            <a:pPr algn="ctr"/>
            <a:r>
              <a:rPr lang="en-US"/>
              <a:t>unemployment</a:t>
            </a:r>
          </a:p>
        </p:txBody>
      </p:sp>
      <p:sp>
        <p:nvSpPr>
          <p:cNvPr id="179216" name="Line 16"/>
          <p:cNvSpPr>
            <a:spLocks noChangeShapeType="1"/>
          </p:cNvSpPr>
          <p:nvPr/>
        </p:nvSpPr>
        <p:spPr bwMode="auto">
          <a:xfrm>
            <a:off x="4800600" y="2133600"/>
            <a:ext cx="533400" cy="76200"/>
          </a:xfrm>
          <a:prstGeom prst="line">
            <a:avLst/>
          </a:prstGeom>
          <a:noFill/>
          <a:ln w="9525">
            <a:solidFill>
              <a:schemeClr val="tx1"/>
            </a:solidFill>
            <a:round/>
            <a:headEnd/>
            <a:tailEnd type="triangle" w="med" len="med"/>
          </a:ln>
          <a:effectLst/>
        </p:spPr>
        <p:txBody>
          <a:bodyPr/>
          <a:lstStyle/>
          <a:p>
            <a:endParaRPr lang="en-US"/>
          </a:p>
        </p:txBody>
      </p:sp>
      <p:sp>
        <p:nvSpPr>
          <p:cNvPr id="179217" name="Line 17"/>
          <p:cNvSpPr>
            <a:spLocks noChangeShapeType="1"/>
          </p:cNvSpPr>
          <p:nvPr/>
        </p:nvSpPr>
        <p:spPr bwMode="auto">
          <a:xfrm flipV="1">
            <a:off x="4648200" y="3124200"/>
            <a:ext cx="533400" cy="228600"/>
          </a:xfrm>
          <a:prstGeom prst="line">
            <a:avLst/>
          </a:prstGeom>
          <a:noFill/>
          <a:ln w="9525">
            <a:solidFill>
              <a:schemeClr val="tx1"/>
            </a:solidFill>
            <a:round/>
            <a:headEnd/>
            <a:tailEnd type="triangle" w="med" len="med"/>
          </a:ln>
          <a:effectLst/>
        </p:spPr>
        <p:txBody>
          <a:bodyPr/>
          <a:lstStyle/>
          <a:p>
            <a:endParaRPr lang="en-US"/>
          </a:p>
        </p:txBody>
      </p:sp>
      <p:sp>
        <p:nvSpPr>
          <p:cNvPr id="179218" name="Line 18"/>
          <p:cNvSpPr>
            <a:spLocks noChangeShapeType="1"/>
          </p:cNvSpPr>
          <p:nvPr/>
        </p:nvSpPr>
        <p:spPr bwMode="auto">
          <a:xfrm flipV="1">
            <a:off x="5715000" y="3733800"/>
            <a:ext cx="228600" cy="609600"/>
          </a:xfrm>
          <a:prstGeom prst="line">
            <a:avLst/>
          </a:prstGeom>
          <a:noFill/>
          <a:ln w="9525">
            <a:solidFill>
              <a:schemeClr val="tx1"/>
            </a:solidFill>
            <a:round/>
            <a:headEnd/>
            <a:tailEnd type="triangle" w="med" len="med"/>
          </a:ln>
          <a:effectLst/>
        </p:spPr>
        <p:txBody>
          <a:bodyPr/>
          <a:lstStyle/>
          <a:p>
            <a:endParaRPr lang="en-US"/>
          </a:p>
        </p:txBody>
      </p:sp>
      <p:sp>
        <p:nvSpPr>
          <p:cNvPr id="179219" name="Line 19"/>
          <p:cNvSpPr>
            <a:spLocks noChangeShapeType="1"/>
          </p:cNvSpPr>
          <p:nvPr/>
        </p:nvSpPr>
        <p:spPr bwMode="auto">
          <a:xfrm flipH="1" flipV="1">
            <a:off x="7162800" y="3733800"/>
            <a:ext cx="381000" cy="914400"/>
          </a:xfrm>
          <a:prstGeom prst="line">
            <a:avLst/>
          </a:prstGeom>
          <a:noFill/>
          <a:ln w="9525">
            <a:solidFill>
              <a:schemeClr val="tx1"/>
            </a:solidFill>
            <a:round/>
            <a:headEnd/>
            <a:tailEnd type="triangle" w="med" len="med"/>
          </a:ln>
          <a:effectLst/>
        </p:spPr>
        <p:txBody>
          <a:bodyPr/>
          <a:lstStyle/>
          <a:p>
            <a:endParaRPr lang="en-US"/>
          </a:p>
        </p:txBody>
      </p:sp>
      <p:sp>
        <p:nvSpPr>
          <p:cNvPr id="179221" name="Rectangle 21"/>
          <p:cNvSpPr>
            <a:spLocks noChangeArrowheads="1"/>
          </p:cNvSpPr>
          <p:nvPr/>
        </p:nvSpPr>
        <p:spPr bwMode="auto">
          <a:xfrm>
            <a:off x="7239000" y="457200"/>
            <a:ext cx="914400" cy="914400"/>
          </a:xfrm>
          <a:prstGeom prst="rect">
            <a:avLst/>
          </a:prstGeom>
          <a:solidFill>
            <a:srgbClr val="FFFFFF"/>
          </a:solidFill>
          <a:ln w="9525">
            <a:solidFill>
              <a:schemeClr val="tx1"/>
            </a:solidFill>
            <a:miter lim="800000"/>
            <a:headEnd/>
            <a:tailEnd/>
          </a:ln>
          <a:effectLst/>
        </p:spPr>
        <p:txBody>
          <a:bodyPr wrap="none" anchor="ctr"/>
          <a:lstStyle/>
          <a:p>
            <a:pPr algn="ctr"/>
            <a:r>
              <a:rPr lang="en-US"/>
              <a:t>Firms</a:t>
            </a:r>
          </a:p>
        </p:txBody>
      </p:sp>
      <p:sp>
        <p:nvSpPr>
          <p:cNvPr id="179223" name="Line 23"/>
          <p:cNvSpPr>
            <a:spLocks noChangeShapeType="1"/>
          </p:cNvSpPr>
          <p:nvPr/>
        </p:nvSpPr>
        <p:spPr bwMode="auto">
          <a:xfrm flipV="1">
            <a:off x="7010400" y="1524000"/>
            <a:ext cx="152400" cy="381000"/>
          </a:xfrm>
          <a:prstGeom prst="line">
            <a:avLst/>
          </a:prstGeom>
          <a:noFill/>
          <a:ln w="9525">
            <a:solidFill>
              <a:schemeClr val="tx1"/>
            </a:solidFill>
            <a:round/>
            <a:headEnd/>
            <a:tailEnd type="triangle" w="med" len="med"/>
          </a:ln>
          <a:effectLst/>
        </p:spPr>
        <p:txBody>
          <a:bodyPr/>
          <a:lstStyle/>
          <a:p>
            <a:endParaRPr lang="en-US"/>
          </a:p>
        </p:txBody>
      </p:sp>
      <p:sp>
        <p:nvSpPr>
          <p:cNvPr id="179225" name="Freeform 25"/>
          <p:cNvSpPr>
            <a:spLocks/>
          </p:cNvSpPr>
          <p:nvPr/>
        </p:nvSpPr>
        <p:spPr bwMode="auto">
          <a:xfrm>
            <a:off x="762000" y="2362200"/>
            <a:ext cx="1371600" cy="1371600"/>
          </a:xfrm>
          <a:custGeom>
            <a:avLst/>
            <a:gdLst/>
            <a:ahLst/>
            <a:cxnLst>
              <a:cxn ang="0">
                <a:pos x="0" y="864"/>
              </a:cxn>
              <a:cxn ang="0">
                <a:pos x="144" y="336"/>
              </a:cxn>
              <a:cxn ang="0">
                <a:pos x="864" y="0"/>
              </a:cxn>
            </a:cxnLst>
            <a:rect l="0" t="0" r="r" b="b"/>
            <a:pathLst>
              <a:path w="864" h="864">
                <a:moveTo>
                  <a:pt x="0" y="864"/>
                </a:moveTo>
                <a:cubicBezTo>
                  <a:pt x="0" y="672"/>
                  <a:pt x="0" y="480"/>
                  <a:pt x="144" y="336"/>
                </a:cubicBezTo>
                <a:cubicBezTo>
                  <a:pt x="288" y="192"/>
                  <a:pt x="576" y="96"/>
                  <a:pt x="864" y="0"/>
                </a:cubicBezTo>
              </a:path>
            </a:pathLst>
          </a:custGeom>
          <a:noFill/>
          <a:ln w="9525">
            <a:solidFill>
              <a:schemeClr val="tx1"/>
            </a:solidFill>
            <a:round/>
            <a:headEnd/>
            <a:tailEnd/>
          </a:ln>
          <a:effectLst/>
        </p:spPr>
        <p:txBody>
          <a:bodyPr/>
          <a:lstStyle/>
          <a:p>
            <a:endParaRPr lang="en-US"/>
          </a:p>
        </p:txBody>
      </p:sp>
      <p:sp>
        <p:nvSpPr>
          <p:cNvPr id="179227" name="Line 27"/>
          <p:cNvSpPr>
            <a:spLocks noChangeShapeType="1"/>
          </p:cNvSpPr>
          <p:nvPr/>
        </p:nvSpPr>
        <p:spPr bwMode="auto">
          <a:xfrm flipV="1">
            <a:off x="2133600" y="2286000"/>
            <a:ext cx="152400" cy="76200"/>
          </a:xfrm>
          <a:prstGeom prst="line">
            <a:avLst/>
          </a:prstGeom>
          <a:noFill/>
          <a:ln w="9525">
            <a:solidFill>
              <a:schemeClr val="tx1"/>
            </a:solidFill>
            <a:round/>
            <a:headEnd/>
            <a:tailEnd type="triangle" w="med" len="med"/>
          </a:ln>
          <a:effectLst/>
        </p:spPr>
        <p:txBody>
          <a:bodyPr/>
          <a:lstStyle/>
          <a:p>
            <a:endParaRPr lang="en-US"/>
          </a:p>
        </p:txBody>
      </p:sp>
      <p:sp>
        <p:nvSpPr>
          <p:cNvPr id="179228" name="Freeform 28"/>
          <p:cNvSpPr>
            <a:spLocks/>
          </p:cNvSpPr>
          <p:nvPr/>
        </p:nvSpPr>
        <p:spPr bwMode="auto">
          <a:xfrm>
            <a:off x="2209800" y="4953000"/>
            <a:ext cx="1676400" cy="584200"/>
          </a:xfrm>
          <a:custGeom>
            <a:avLst/>
            <a:gdLst/>
            <a:ahLst/>
            <a:cxnLst>
              <a:cxn ang="0">
                <a:pos x="1056" y="0"/>
              </a:cxn>
              <a:cxn ang="0">
                <a:pos x="960" y="96"/>
              </a:cxn>
              <a:cxn ang="0">
                <a:pos x="624" y="336"/>
              </a:cxn>
              <a:cxn ang="0">
                <a:pos x="0" y="288"/>
              </a:cxn>
            </a:cxnLst>
            <a:rect l="0" t="0" r="r" b="b"/>
            <a:pathLst>
              <a:path w="1056" h="368">
                <a:moveTo>
                  <a:pt x="1056" y="0"/>
                </a:moveTo>
                <a:cubicBezTo>
                  <a:pt x="1044" y="20"/>
                  <a:pt x="1032" y="40"/>
                  <a:pt x="960" y="96"/>
                </a:cubicBezTo>
                <a:cubicBezTo>
                  <a:pt x="888" y="152"/>
                  <a:pt x="784" y="304"/>
                  <a:pt x="624" y="336"/>
                </a:cubicBezTo>
                <a:cubicBezTo>
                  <a:pt x="464" y="368"/>
                  <a:pt x="232" y="328"/>
                  <a:pt x="0" y="288"/>
                </a:cubicBezTo>
              </a:path>
            </a:pathLst>
          </a:custGeom>
          <a:noFill/>
          <a:ln w="9525">
            <a:solidFill>
              <a:schemeClr val="tx1"/>
            </a:solidFill>
            <a:round/>
            <a:headEnd/>
            <a:tailEnd/>
          </a:ln>
          <a:effectLst/>
        </p:spPr>
        <p:txBody>
          <a:bodyPr/>
          <a:lstStyle/>
          <a:p>
            <a:endParaRPr lang="en-US"/>
          </a:p>
        </p:txBody>
      </p:sp>
      <p:sp>
        <p:nvSpPr>
          <p:cNvPr id="179229" name="Line 29"/>
          <p:cNvSpPr>
            <a:spLocks noChangeShapeType="1"/>
          </p:cNvSpPr>
          <p:nvPr/>
        </p:nvSpPr>
        <p:spPr bwMode="auto">
          <a:xfrm flipH="1" flipV="1">
            <a:off x="2057400" y="5334000"/>
            <a:ext cx="152400" cy="76200"/>
          </a:xfrm>
          <a:prstGeom prst="line">
            <a:avLst/>
          </a:prstGeom>
          <a:noFill/>
          <a:ln w="9525">
            <a:solidFill>
              <a:schemeClr val="tx1"/>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457200" y="76200"/>
            <a:ext cx="8229600" cy="182563"/>
          </a:xfrm>
        </p:spPr>
        <p:txBody>
          <a:bodyPr>
            <a:normAutofit fontScale="90000"/>
          </a:bodyPr>
          <a:lstStyle/>
          <a:p>
            <a:endParaRPr lang="en-US" sz="4000"/>
          </a:p>
        </p:txBody>
      </p:sp>
      <p:sp>
        <p:nvSpPr>
          <p:cNvPr id="183299" name="Oval 3"/>
          <p:cNvSpPr>
            <a:spLocks noChangeArrowheads="1"/>
          </p:cNvSpPr>
          <p:nvPr/>
        </p:nvSpPr>
        <p:spPr bwMode="auto">
          <a:xfrm>
            <a:off x="5181600" y="1905000"/>
            <a:ext cx="2895600" cy="1752600"/>
          </a:xfrm>
          <a:prstGeom prst="ellipse">
            <a:avLst/>
          </a:prstGeom>
          <a:solidFill>
            <a:srgbClr val="FFFFFF"/>
          </a:solidFill>
          <a:ln w="9525">
            <a:solidFill>
              <a:schemeClr val="tx1"/>
            </a:solidFill>
            <a:round/>
            <a:headEnd/>
            <a:tailEnd/>
          </a:ln>
          <a:effectLst/>
        </p:spPr>
        <p:txBody>
          <a:bodyPr wrap="none" anchor="ctr"/>
          <a:lstStyle/>
          <a:p>
            <a:pPr algn="ctr"/>
            <a:r>
              <a:rPr lang="en-US"/>
              <a:t>Homogeneous Labor</a:t>
            </a:r>
            <a:endParaRPr lang="en-US" i="1"/>
          </a:p>
        </p:txBody>
      </p:sp>
      <p:sp>
        <p:nvSpPr>
          <p:cNvPr id="183300" name="Oval 4"/>
          <p:cNvSpPr>
            <a:spLocks noChangeArrowheads="1"/>
          </p:cNvSpPr>
          <p:nvPr/>
        </p:nvSpPr>
        <p:spPr bwMode="auto">
          <a:xfrm>
            <a:off x="2895600" y="1524000"/>
            <a:ext cx="1752600" cy="1143000"/>
          </a:xfrm>
          <a:prstGeom prst="ellipse">
            <a:avLst/>
          </a:prstGeom>
          <a:solidFill>
            <a:srgbClr val="FFFFFF"/>
          </a:solidFill>
          <a:ln w="9525">
            <a:solidFill>
              <a:schemeClr val="tx1"/>
            </a:solidFill>
            <a:round/>
            <a:headEnd/>
            <a:tailEnd/>
          </a:ln>
          <a:effectLst/>
        </p:spPr>
        <p:txBody>
          <a:bodyPr wrap="none" anchor="ctr"/>
          <a:lstStyle/>
          <a:p>
            <a:pPr algn="ctr"/>
            <a:r>
              <a:rPr lang="en-US"/>
              <a:t>Employment</a:t>
            </a:r>
          </a:p>
          <a:p>
            <a:pPr algn="ctr"/>
            <a:r>
              <a:rPr lang="en-US"/>
              <a:t>Agency</a:t>
            </a:r>
          </a:p>
        </p:txBody>
      </p:sp>
      <p:sp>
        <p:nvSpPr>
          <p:cNvPr id="183301" name="Oval 5"/>
          <p:cNvSpPr>
            <a:spLocks noChangeArrowheads="1"/>
          </p:cNvSpPr>
          <p:nvPr/>
        </p:nvSpPr>
        <p:spPr bwMode="auto">
          <a:xfrm>
            <a:off x="2819400" y="2971800"/>
            <a:ext cx="1752600" cy="1143000"/>
          </a:xfrm>
          <a:prstGeom prst="ellipse">
            <a:avLst/>
          </a:prstGeom>
          <a:solidFill>
            <a:srgbClr val="FFFFFF"/>
          </a:solidFill>
          <a:ln w="9525">
            <a:solidFill>
              <a:schemeClr val="tx1"/>
            </a:solidFill>
            <a:round/>
            <a:headEnd/>
            <a:tailEnd/>
          </a:ln>
          <a:effectLst/>
        </p:spPr>
        <p:txBody>
          <a:bodyPr wrap="none" anchor="ctr"/>
          <a:lstStyle/>
          <a:p>
            <a:pPr algn="ctr"/>
            <a:r>
              <a:rPr lang="en-US"/>
              <a:t>Employment</a:t>
            </a:r>
          </a:p>
          <a:p>
            <a:pPr algn="ctr"/>
            <a:r>
              <a:rPr lang="en-US"/>
              <a:t>Agency</a:t>
            </a:r>
          </a:p>
        </p:txBody>
      </p:sp>
      <p:sp>
        <p:nvSpPr>
          <p:cNvPr id="183302" name="Oval 6"/>
          <p:cNvSpPr>
            <a:spLocks noChangeArrowheads="1"/>
          </p:cNvSpPr>
          <p:nvPr/>
        </p:nvSpPr>
        <p:spPr bwMode="auto">
          <a:xfrm>
            <a:off x="4419600" y="4419600"/>
            <a:ext cx="1752600" cy="1143000"/>
          </a:xfrm>
          <a:prstGeom prst="ellipse">
            <a:avLst/>
          </a:prstGeom>
          <a:solidFill>
            <a:srgbClr val="FFFFFF"/>
          </a:solidFill>
          <a:ln w="9525">
            <a:solidFill>
              <a:schemeClr val="tx1"/>
            </a:solidFill>
            <a:round/>
            <a:headEnd/>
            <a:tailEnd/>
          </a:ln>
          <a:effectLst/>
        </p:spPr>
        <p:txBody>
          <a:bodyPr wrap="none" anchor="ctr"/>
          <a:lstStyle/>
          <a:p>
            <a:pPr algn="ctr"/>
            <a:r>
              <a:rPr lang="en-US"/>
              <a:t>Employment</a:t>
            </a:r>
          </a:p>
          <a:p>
            <a:pPr algn="ctr"/>
            <a:r>
              <a:rPr lang="en-US"/>
              <a:t>Agency</a:t>
            </a:r>
          </a:p>
        </p:txBody>
      </p:sp>
      <p:sp>
        <p:nvSpPr>
          <p:cNvPr id="183303" name="Oval 7"/>
          <p:cNvSpPr>
            <a:spLocks noChangeArrowheads="1"/>
          </p:cNvSpPr>
          <p:nvPr/>
        </p:nvSpPr>
        <p:spPr bwMode="auto">
          <a:xfrm>
            <a:off x="6705600" y="4724400"/>
            <a:ext cx="1752600" cy="1143000"/>
          </a:xfrm>
          <a:prstGeom prst="ellipse">
            <a:avLst/>
          </a:prstGeom>
          <a:solidFill>
            <a:srgbClr val="FFFFFF"/>
          </a:solidFill>
          <a:ln w="9525">
            <a:solidFill>
              <a:schemeClr val="tx1"/>
            </a:solidFill>
            <a:round/>
            <a:headEnd/>
            <a:tailEnd/>
          </a:ln>
          <a:effectLst/>
        </p:spPr>
        <p:txBody>
          <a:bodyPr wrap="none" anchor="ctr"/>
          <a:lstStyle/>
          <a:p>
            <a:pPr algn="ctr"/>
            <a:r>
              <a:rPr lang="en-US"/>
              <a:t>Employment</a:t>
            </a:r>
          </a:p>
          <a:p>
            <a:pPr algn="ctr"/>
            <a:r>
              <a:rPr lang="en-US"/>
              <a:t>Agency</a:t>
            </a:r>
          </a:p>
        </p:txBody>
      </p:sp>
      <p:sp>
        <p:nvSpPr>
          <p:cNvPr id="183304" name="Oval 8"/>
          <p:cNvSpPr>
            <a:spLocks noChangeArrowheads="1"/>
          </p:cNvSpPr>
          <p:nvPr/>
        </p:nvSpPr>
        <p:spPr bwMode="auto">
          <a:xfrm>
            <a:off x="381000" y="3886200"/>
            <a:ext cx="1752600" cy="1600200"/>
          </a:xfrm>
          <a:prstGeom prst="ellipse">
            <a:avLst/>
          </a:prstGeom>
          <a:solidFill>
            <a:srgbClr val="FFFFFF"/>
          </a:solidFill>
          <a:ln w="9525">
            <a:solidFill>
              <a:schemeClr val="tx1"/>
            </a:solidFill>
            <a:round/>
            <a:headEnd/>
            <a:tailEnd/>
          </a:ln>
          <a:effectLst/>
        </p:spPr>
        <p:txBody>
          <a:bodyPr wrap="none" anchor="ctr"/>
          <a:lstStyle/>
          <a:p>
            <a:pPr algn="ctr"/>
            <a:r>
              <a:rPr lang="en-US"/>
              <a:t>unemployment</a:t>
            </a:r>
          </a:p>
        </p:txBody>
      </p:sp>
      <p:sp>
        <p:nvSpPr>
          <p:cNvPr id="183305" name="Line 9"/>
          <p:cNvSpPr>
            <a:spLocks noChangeShapeType="1"/>
          </p:cNvSpPr>
          <p:nvPr/>
        </p:nvSpPr>
        <p:spPr bwMode="auto">
          <a:xfrm>
            <a:off x="4800600" y="2133600"/>
            <a:ext cx="533400" cy="76200"/>
          </a:xfrm>
          <a:prstGeom prst="line">
            <a:avLst/>
          </a:prstGeom>
          <a:noFill/>
          <a:ln w="9525">
            <a:solidFill>
              <a:schemeClr val="tx1"/>
            </a:solidFill>
            <a:round/>
            <a:headEnd/>
            <a:tailEnd type="triangle" w="med" len="med"/>
          </a:ln>
          <a:effectLst/>
        </p:spPr>
        <p:txBody>
          <a:bodyPr/>
          <a:lstStyle/>
          <a:p>
            <a:endParaRPr lang="en-US"/>
          </a:p>
        </p:txBody>
      </p:sp>
      <p:sp>
        <p:nvSpPr>
          <p:cNvPr id="183306" name="Line 10"/>
          <p:cNvSpPr>
            <a:spLocks noChangeShapeType="1"/>
          </p:cNvSpPr>
          <p:nvPr/>
        </p:nvSpPr>
        <p:spPr bwMode="auto">
          <a:xfrm flipV="1">
            <a:off x="4648200" y="3124200"/>
            <a:ext cx="533400" cy="228600"/>
          </a:xfrm>
          <a:prstGeom prst="line">
            <a:avLst/>
          </a:prstGeom>
          <a:noFill/>
          <a:ln w="9525">
            <a:solidFill>
              <a:schemeClr val="tx1"/>
            </a:solidFill>
            <a:round/>
            <a:headEnd/>
            <a:tailEnd type="triangle" w="med" len="med"/>
          </a:ln>
          <a:effectLst/>
        </p:spPr>
        <p:txBody>
          <a:bodyPr/>
          <a:lstStyle/>
          <a:p>
            <a:endParaRPr lang="en-US"/>
          </a:p>
        </p:txBody>
      </p:sp>
      <p:sp>
        <p:nvSpPr>
          <p:cNvPr id="183307" name="Line 11"/>
          <p:cNvSpPr>
            <a:spLocks noChangeShapeType="1"/>
          </p:cNvSpPr>
          <p:nvPr/>
        </p:nvSpPr>
        <p:spPr bwMode="auto">
          <a:xfrm flipV="1">
            <a:off x="5715000" y="3733800"/>
            <a:ext cx="228600" cy="609600"/>
          </a:xfrm>
          <a:prstGeom prst="line">
            <a:avLst/>
          </a:prstGeom>
          <a:noFill/>
          <a:ln w="9525">
            <a:solidFill>
              <a:schemeClr val="tx1"/>
            </a:solidFill>
            <a:round/>
            <a:headEnd/>
            <a:tailEnd type="triangle" w="med" len="med"/>
          </a:ln>
          <a:effectLst/>
        </p:spPr>
        <p:txBody>
          <a:bodyPr/>
          <a:lstStyle/>
          <a:p>
            <a:endParaRPr lang="en-US"/>
          </a:p>
        </p:txBody>
      </p:sp>
      <p:sp>
        <p:nvSpPr>
          <p:cNvPr id="183308" name="Line 12"/>
          <p:cNvSpPr>
            <a:spLocks noChangeShapeType="1"/>
          </p:cNvSpPr>
          <p:nvPr/>
        </p:nvSpPr>
        <p:spPr bwMode="auto">
          <a:xfrm flipH="1" flipV="1">
            <a:off x="7162800" y="3733800"/>
            <a:ext cx="381000" cy="914400"/>
          </a:xfrm>
          <a:prstGeom prst="line">
            <a:avLst/>
          </a:prstGeom>
          <a:noFill/>
          <a:ln w="9525">
            <a:solidFill>
              <a:schemeClr val="tx1"/>
            </a:solidFill>
            <a:round/>
            <a:headEnd/>
            <a:tailEnd type="triangle" w="med" len="med"/>
          </a:ln>
          <a:effectLst/>
        </p:spPr>
        <p:txBody>
          <a:bodyPr/>
          <a:lstStyle/>
          <a:p>
            <a:endParaRPr lang="en-US"/>
          </a:p>
        </p:txBody>
      </p:sp>
      <p:sp>
        <p:nvSpPr>
          <p:cNvPr id="183309" name="Rectangle 13"/>
          <p:cNvSpPr>
            <a:spLocks noChangeArrowheads="1"/>
          </p:cNvSpPr>
          <p:nvPr/>
        </p:nvSpPr>
        <p:spPr bwMode="auto">
          <a:xfrm>
            <a:off x="7239000" y="457200"/>
            <a:ext cx="914400" cy="914400"/>
          </a:xfrm>
          <a:prstGeom prst="rect">
            <a:avLst/>
          </a:prstGeom>
          <a:solidFill>
            <a:srgbClr val="FFFFFF"/>
          </a:solidFill>
          <a:ln w="9525">
            <a:solidFill>
              <a:schemeClr val="tx1"/>
            </a:solidFill>
            <a:miter lim="800000"/>
            <a:headEnd/>
            <a:tailEnd/>
          </a:ln>
          <a:effectLst/>
        </p:spPr>
        <p:txBody>
          <a:bodyPr wrap="none" anchor="ctr"/>
          <a:lstStyle/>
          <a:p>
            <a:pPr algn="ctr"/>
            <a:r>
              <a:rPr lang="en-US"/>
              <a:t>Firms</a:t>
            </a:r>
          </a:p>
        </p:txBody>
      </p:sp>
      <p:sp>
        <p:nvSpPr>
          <p:cNvPr id="183310" name="Line 14"/>
          <p:cNvSpPr>
            <a:spLocks noChangeShapeType="1"/>
          </p:cNvSpPr>
          <p:nvPr/>
        </p:nvSpPr>
        <p:spPr bwMode="auto">
          <a:xfrm flipV="1">
            <a:off x="7010400" y="1524000"/>
            <a:ext cx="152400" cy="381000"/>
          </a:xfrm>
          <a:prstGeom prst="line">
            <a:avLst/>
          </a:prstGeom>
          <a:noFill/>
          <a:ln w="9525">
            <a:solidFill>
              <a:schemeClr val="tx1"/>
            </a:solidFill>
            <a:round/>
            <a:headEnd/>
            <a:tailEnd type="triangle" w="med" len="med"/>
          </a:ln>
          <a:effectLst/>
        </p:spPr>
        <p:txBody>
          <a:bodyPr/>
          <a:lstStyle/>
          <a:p>
            <a:endParaRPr lang="en-US"/>
          </a:p>
        </p:txBody>
      </p:sp>
      <p:sp>
        <p:nvSpPr>
          <p:cNvPr id="183311" name="Freeform 15"/>
          <p:cNvSpPr>
            <a:spLocks/>
          </p:cNvSpPr>
          <p:nvPr/>
        </p:nvSpPr>
        <p:spPr bwMode="auto">
          <a:xfrm>
            <a:off x="762000" y="2362200"/>
            <a:ext cx="1371600" cy="1371600"/>
          </a:xfrm>
          <a:custGeom>
            <a:avLst/>
            <a:gdLst/>
            <a:ahLst/>
            <a:cxnLst>
              <a:cxn ang="0">
                <a:pos x="0" y="864"/>
              </a:cxn>
              <a:cxn ang="0">
                <a:pos x="144" y="336"/>
              </a:cxn>
              <a:cxn ang="0">
                <a:pos x="864" y="0"/>
              </a:cxn>
            </a:cxnLst>
            <a:rect l="0" t="0" r="r" b="b"/>
            <a:pathLst>
              <a:path w="864" h="864">
                <a:moveTo>
                  <a:pt x="0" y="864"/>
                </a:moveTo>
                <a:cubicBezTo>
                  <a:pt x="0" y="672"/>
                  <a:pt x="0" y="480"/>
                  <a:pt x="144" y="336"/>
                </a:cubicBezTo>
                <a:cubicBezTo>
                  <a:pt x="288" y="192"/>
                  <a:pt x="576" y="96"/>
                  <a:pt x="864" y="0"/>
                </a:cubicBezTo>
              </a:path>
            </a:pathLst>
          </a:custGeom>
          <a:noFill/>
          <a:ln w="9525">
            <a:solidFill>
              <a:schemeClr val="tx1"/>
            </a:solidFill>
            <a:round/>
            <a:headEnd/>
            <a:tailEnd/>
          </a:ln>
          <a:effectLst/>
        </p:spPr>
        <p:txBody>
          <a:bodyPr/>
          <a:lstStyle/>
          <a:p>
            <a:endParaRPr lang="en-US"/>
          </a:p>
        </p:txBody>
      </p:sp>
      <p:sp>
        <p:nvSpPr>
          <p:cNvPr id="183312" name="Line 16"/>
          <p:cNvSpPr>
            <a:spLocks noChangeShapeType="1"/>
          </p:cNvSpPr>
          <p:nvPr/>
        </p:nvSpPr>
        <p:spPr bwMode="auto">
          <a:xfrm flipV="1">
            <a:off x="2133600" y="2286000"/>
            <a:ext cx="152400" cy="76200"/>
          </a:xfrm>
          <a:prstGeom prst="line">
            <a:avLst/>
          </a:prstGeom>
          <a:noFill/>
          <a:ln w="9525">
            <a:solidFill>
              <a:schemeClr val="tx1"/>
            </a:solidFill>
            <a:round/>
            <a:headEnd/>
            <a:tailEnd type="triangle" w="med" len="med"/>
          </a:ln>
          <a:effectLst/>
        </p:spPr>
        <p:txBody>
          <a:bodyPr/>
          <a:lstStyle/>
          <a:p>
            <a:endParaRPr lang="en-US"/>
          </a:p>
        </p:txBody>
      </p:sp>
      <p:sp>
        <p:nvSpPr>
          <p:cNvPr id="183313" name="Freeform 17"/>
          <p:cNvSpPr>
            <a:spLocks/>
          </p:cNvSpPr>
          <p:nvPr/>
        </p:nvSpPr>
        <p:spPr bwMode="auto">
          <a:xfrm>
            <a:off x="2209800" y="4953000"/>
            <a:ext cx="1676400" cy="584200"/>
          </a:xfrm>
          <a:custGeom>
            <a:avLst/>
            <a:gdLst/>
            <a:ahLst/>
            <a:cxnLst>
              <a:cxn ang="0">
                <a:pos x="1056" y="0"/>
              </a:cxn>
              <a:cxn ang="0">
                <a:pos x="960" y="96"/>
              </a:cxn>
              <a:cxn ang="0">
                <a:pos x="624" y="336"/>
              </a:cxn>
              <a:cxn ang="0">
                <a:pos x="0" y="288"/>
              </a:cxn>
            </a:cxnLst>
            <a:rect l="0" t="0" r="r" b="b"/>
            <a:pathLst>
              <a:path w="1056" h="368">
                <a:moveTo>
                  <a:pt x="1056" y="0"/>
                </a:moveTo>
                <a:cubicBezTo>
                  <a:pt x="1044" y="20"/>
                  <a:pt x="1032" y="40"/>
                  <a:pt x="960" y="96"/>
                </a:cubicBezTo>
                <a:cubicBezTo>
                  <a:pt x="888" y="152"/>
                  <a:pt x="784" y="304"/>
                  <a:pt x="624" y="336"/>
                </a:cubicBezTo>
                <a:cubicBezTo>
                  <a:pt x="464" y="368"/>
                  <a:pt x="232" y="328"/>
                  <a:pt x="0" y="288"/>
                </a:cubicBezTo>
              </a:path>
            </a:pathLst>
          </a:custGeom>
          <a:noFill/>
          <a:ln w="9525">
            <a:solidFill>
              <a:schemeClr val="tx1"/>
            </a:solidFill>
            <a:round/>
            <a:headEnd/>
            <a:tailEnd/>
          </a:ln>
          <a:effectLst/>
        </p:spPr>
        <p:txBody>
          <a:bodyPr/>
          <a:lstStyle/>
          <a:p>
            <a:endParaRPr lang="en-US"/>
          </a:p>
        </p:txBody>
      </p:sp>
      <p:sp>
        <p:nvSpPr>
          <p:cNvPr id="183314" name="Line 18"/>
          <p:cNvSpPr>
            <a:spLocks noChangeShapeType="1"/>
          </p:cNvSpPr>
          <p:nvPr/>
        </p:nvSpPr>
        <p:spPr bwMode="auto">
          <a:xfrm flipH="1" flipV="1">
            <a:off x="2057400" y="5334000"/>
            <a:ext cx="152400" cy="76200"/>
          </a:xfrm>
          <a:prstGeom prst="line">
            <a:avLst/>
          </a:prstGeom>
          <a:noFill/>
          <a:ln w="9525">
            <a:solidFill>
              <a:schemeClr val="tx1"/>
            </a:solidFill>
            <a:round/>
            <a:headEnd/>
            <a:tailEnd type="triangle" w="med" len="med"/>
          </a:ln>
          <a:effectLst/>
        </p:spPr>
        <p:txBody>
          <a:bodyPr/>
          <a:lstStyle/>
          <a:p>
            <a:endParaRPr lang="en-US"/>
          </a:p>
        </p:txBody>
      </p:sp>
      <p:sp>
        <p:nvSpPr>
          <p:cNvPr id="183316" name="Text Box 20"/>
          <p:cNvSpPr txBox="1">
            <a:spLocks noChangeArrowheads="1"/>
          </p:cNvSpPr>
          <p:nvPr/>
        </p:nvSpPr>
        <p:spPr bwMode="auto">
          <a:xfrm>
            <a:off x="304800" y="609600"/>
            <a:ext cx="3816350" cy="641350"/>
          </a:xfrm>
          <a:prstGeom prst="rect">
            <a:avLst/>
          </a:prstGeom>
          <a:noFill/>
          <a:ln w="9525">
            <a:noFill/>
            <a:miter lim="800000"/>
            <a:headEnd/>
            <a:tailEnd/>
          </a:ln>
          <a:effectLst/>
        </p:spPr>
        <p:txBody>
          <a:bodyPr wrap="none">
            <a:spAutoFit/>
          </a:bodyPr>
          <a:lstStyle/>
          <a:p>
            <a:r>
              <a:rPr lang="en-US"/>
              <a:t>Each period, employment agencies </a:t>
            </a:r>
          </a:p>
          <a:p>
            <a:r>
              <a:rPr lang="en-US"/>
              <a:t>post vacancies to attract workers </a:t>
            </a: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457200" y="0"/>
            <a:ext cx="8229600" cy="182563"/>
          </a:xfrm>
        </p:spPr>
        <p:txBody>
          <a:bodyPr>
            <a:normAutofit fontScale="90000"/>
          </a:bodyPr>
          <a:lstStyle/>
          <a:p>
            <a:endParaRPr lang="en-US" sz="4000"/>
          </a:p>
        </p:txBody>
      </p:sp>
      <p:sp>
        <p:nvSpPr>
          <p:cNvPr id="181251" name="Oval 3"/>
          <p:cNvSpPr>
            <a:spLocks noChangeArrowheads="1"/>
          </p:cNvSpPr>
          <p:nvPr/>
        </p:nvSpPr>
        <p:spPr bwMode="auto">
          <a:xfrm>
            <a:off x="5181600" y="1905000"/>
            <a:ext cx="2895600" cy="1752600"/>
          </a:xfrm>
          <a:prstGeom prst="ellipse">
            <a:avLst/>
          </a:prstGeom>
          <a:solidFill>
            <a:srgbClr val="FFFFFF"/>
          </a:solidFill>
          <a:ln w="9525">
            <a:solidFill>
              <a:schemeClr val="tx1"/>
            </a:solidFill>
            <a:round/>
            <a:headEnd/>
            <a:tailEnd/>
          </a:ln>
          <a:effectLst/>
        </p:spPr>
        <p:txBody>
          <a:bodyPr wrap="none" anchor="ctr"/>
          <a:lstStyle/>
          <a:p>
            <a:pPr algn="ctr"/>
            <a:r>
              <a:rPr lang="en-US"/>
              <a:t>Homogeneous Labor</a:t>
            </a:r>
            <a:endParaRPr lang="en-US" i="1"/>
          </a:p>
        </p:txBody>
      </p:sp>
      <p:sp>
        <p:nvSpPr>
          <p:cNvPr id="181252" name="Oval 4"/>
          <p:cNvSpPr>
            <a:spLocks noChangeArrowheads="1"/>
          </p:cNvSpPr>
          <p:nvPr/>
        </p:nvSpPr>
        <p:spPr bwMode="auto">
          <a:xfrm>
            <a:off x="2895600" y="1524000"/>
            <a:ext cx="1752600" cy="1143000"/>
          </a:xfrm>
          <a:prstGeom prst="ellipse">
            <a:avLst/>
          </a:prstGeom>
          <a:solidFill>
            <a:srgbClr val="FFFFFF"/>
          </a:solidFill>
          <a:ln w="9525">
            <a:solidFill>
              <a:schemeClr val="tx1"/>
            </a:solidFill>
            <a:round/>
            <a:headEnd/>
            <a:tailEnd/>
          </a:ln>
          <a:effectLst/>
        </p:spPr>
        <p:txBody>
          <a:bodyPr wrap="none" anchor="ctr"/>
          <a:lstStyle/>
          <a:p>
            <a:pPr algn="ctr"/>
            <a:r>
              <a:rPr lang="en-US"/>
              <a:t>Employment</a:t>
            </a:r>
          </a:p>
          <a:p>
            <a:pPr algn="ctr"/>
            <a:r>
              <a:rPr lang="en-US"/>
              <a:t>Agency</a:t>
            </a:r>
          </a:p>
        </p:txBody>
      </p:sp>
      <p:sp>
        <p:nvSpPr>
          <p:cNvPr id="181253" name="Oval 5"/>
          <p:cNvSpPr>
            <a:spLocks noChangeArrowheads="1"/>
          </p:cNvSpPr>
          <p:nvPr/>
        </p:nvSpPr>
        <p:spPr bwMode="auto">
          <a:xfrm>
            <a:off x="2819400" y="2971800"/>
            <a:ext cx="1752600" cy="1143000"/>
          </a:xfrm>
          <a:prstGeom prst="ellipse">
            <a:avLst/>
          </a:prstGeom>
          <a:solidFill>
            <a:srgbClr val="FFFFFF"/>
          </a:solidFill>
          <a:ln w="9525">
            <a:solidFill>
              <a:schemeClr val="tx1"/>
            </a:solidFill>
            <a:round/>
            <a:headEnd/>
            <a:tailEnd/>
          </a:ln>
          <a:effectLst/>
        </p:spPr>
        <p:txBody>
          <a:bodyPr wrap="none" anchor="ctr"/>
          <a:lstStyle/>
          <a:p>
            <a:pPr algn="ctr"/>
            <a:r>
              <a:rPr lang="en-US"/>
              <a:t>Employment</a:t>
            </a:r>
          </a:p>
          <a:p>
            <a:pPr algn="ctr"/>
            <a:r>
              <a:rPr lang="en-US"/>
              <a:t>Agency</a:t>
            </a:r>
          </a:p>
        </p:txBody>
      </p:sp>
      <p:sp>
        <p:nvSpPr>
          <p:cNvPr id="181254" name="Oval 6"/>
          <p:cNvSpPr>
            <a:spLocks noChangeArrowheads="1"/>
          </p:cNvSpPr>
          <p:nvPr/>
        </p:nvSpPr>
        <p:spPr bwMode="auto">
          <a:xfrm>
            <a:off x="4419600" y="4419600"/>
            <a:ext cx="1752600" cy="1143000"/>
          </a:xfrm>
          <a:prstGeom prst="ellipse">
            <a:avLst/>
          </a:prstGeom>
          <a:solidFill>
            <a:srgbClr val="FFFFFF"/>
          </a:solidFill>
          <a:ln w="9525">
            <a:solidFill>
              <a:schemeClr val="tx1"/>
            </a:solidFill>
            <a:round/>
            <a:headEnd/>
            <a:tailEnd/>
          </a:ln>
          <a:effectLst/>
        </p:spPr>
        <p:txBody>
          <a:bodyPr wrap="none" anchor="ctr"/>
          <a:lstStyle/>
          <a:p>
            <a:pPr algn="ctr"/>
            <a:r>
              <a:rPr lang="en-US"/>
              <a:t>Employment</a:t>
            </a:r>
          </a:p>
          <a:p>
            <a:pPr algn="ctr"/>
            <a:r>
              <a:rPr lang="en-US"/>
              <a:t>Agency</a:t>
            </a:r>
          </a:p>
        </p:txBody>
      </p:sp>
      <p:sp>
        <p:nvSpPr>
          <p:cNvPr id="181255" name="Oval 7"/>
          <p:cNvSpPr>
            <a:spLocks noChangeArrowheads="1"/>
          </p:cNvSpPr>
          <p:nvPr/>
        </p:nvSpPr>
        <p:spPr bwMode="auto">
          <a:xfrm>
            <a:off x="6705600" y="4724400"/>
            <a:ext cx="1752600" cy="1143000"/>
          </a:xfrm>
          <a:prstGeom prst="ellipse">
            <a:avLst/>
          </a:prstGeom>
          <a:solidFill>
            <a:srgbClr val="FFFFFF"/>
          </a:solidFill>
          <a:ln w="9525">
            <a:solidFill>
              <a:schemeClr val="tx1"/>
            </a:solidFill>
            <a:round/>
            <a:headEnd/>
            <a:tailEnd/>
          </a:ln>
          <a:effectLst/>
        </p:spPr>
        <p:txBody>
          <a:bodyPr wrap="none" anchor="ctr"/>
          <a:lstStyle/>
          <a:p>
            <a:pPr algn="ctr"/>
            <a:r>
              <a:rPr lang="en-US"/>
              <a:t>Employment</a:t>
            </a:r>
          </a:p>
          <a:p>
            <a:pPr algn="ctr"/>
            <a:r>
              <a:rPr lang="en-US"/>
              <a:t>Agency</a:t>
            </a:r>
          </a:p>
        </p:txBody>
      </p:sp>
      <p:sp>
        <p:nvSpPr>
          <p:cNvPr id="181256" name="Oval 8"/>
          <p:cNvSpPr>
            <a:spLocks noChangeArrowheads="1"/>
          </p:cNvSpPr>
          <p:nvPr/>
        </p:nvSpPr>
        <p:spPr bwMode="auto">
          <a:xfrm>
            <a:off x="381000" y="3886200"/>
            <a:ext cx="1752600" cy="1600200"/>
          </a:xfrm>
          <a:prstGeom prst="ellipse">
            <a:avLst/>
          </a:prstGeom>
          <a:solidFill>
            <a:srgbClr val="FFFFFF"/>
          </a:solidFill>
          <a:ln w="9525">
            <a:solidFill>
              <a:schemeClr val="tx1"/>
            </a:solidFill>
            <a:round/>
            <a:headEnd/>
            <a:tailEnd/>
          </a:ln>
          <a:effectLst/>
        </p:spPr>
        <p:txBody>
          <a:bodyPr wrap="none" anchor="ctr"/>
          <a:lstStyle/>
          <a:p>
            <a:pPr algn="ctr"/>
            <a:r>
              <a:rPr lang="en-US"/>
              <a:t>unemployment</a:t>
            </a:r>
          </a:p>
        </p:txBody>
      </p:sp>
      <p:sp>
        <p:nvSpPr>
          <p:cNvPr id="181257" name="Line 9"/>
          <p:cNvSpPr>
            <a:spLocks noChangeShapeType="1"/>
          </p:cNvSpPr>
          <p:nvPr/>
        </p:nvSpPr>
        <p:spPr bwMode="auto">
          <a:xfrm>
            <a:off x="4800600" y="2133600"/>
            <a:ext cx="533400" cy="76200"/>
          </a:xfrm>
          <a:prstGeom prst="line">
            <a:avLst/>
          </a:prstGeom>
          <a:noFill/>
          <a:ln w="9525">
            <a:solidFill>
              <a:schemeClr val="tx1"/>
            </a:solidFill>
            <a:round/>
            <a:headEnd/>
            <a:tailEnd type="triangle" w="med" len="med"/>
          </a:ln>
          <a:effectLst/>
        </p:spPr>
        <p:txBody>
          <a:bodyPr/>
          <a:lstStyle/>
          <a:p>
            <a:endParaRPr lang="en-US"/>
          </a:p>
        </p:txBody>
      </p:sp>
      <p:sp>
        <p:nvSpPr>
          <p:cNvPr id="181258" name="Line 10"/>
          <p:cNvSpPr>
            <a:spLocks noChangeShapeType="1"/>
          </p:cNvSpPr>
          <p:nvPr/>
        </p:nvSpPr>
        <p:spPr bwMode="auto">
          <a:xfrm flipV="1">
            <a:off x="4648200" y="3124200"/>
            <a:ext cx="533400" cy="228600"/>
          </a:xfrm>
          <a:prstGeom prst="line">
            <a:avLst/>
          </a:prstGeom>
          <a:noFill/>
          <a:ln w="9525">
            <a:solidFill>
              <a:schemeClr val="tx1"/>
            </a:solidFill>
            <a:round/>
            <a:headEnd/>
            <a:tailEnd type="triangle" w="med" len="med"/>
          </a:ln>
          <a:effectLst/>
        </p:spPr>
        <p:txBody>
          <a:bodyPr/>
          <a:lstStyle/>
          <a:p>
            <a:endParaRPr lang="en-US"/>
          </a:p>
        </p:txBody>
      </p:sp>
      <p:sp>
        <p:nvSpPr>
          <p:cNvPr id="181259" name="Line 11"/>
          <p:cNvSpPr>
            <a:spLocks noChangeShapeType="1"/>
          </p:cNvSpPr>
          <p:nvPr/>
        </p:nvSpPr>
        <p:spPr bwMode="auto">
          <a:xfrm flipV="1">
            <a:off x="5715000" y="3733800"/>
            <a:ext cx="228600" cy="609600"/>
          </a:xfrm>
          <a:prstGeom prst="line">
            <a:avLst/>
          </a:prstGeom>
          <a:noFill/>
          <a:ln w="9525">
            <a:solidFill>
              <a:schemeClr val="tx1"/>
            </a:solidFill>
            <a:round/>
            <a:headEnd/>
            <a:tailEnd type="triangle" w="med" len="med"/>
          </a:ln>
          <a:effectLst/>
        </p:spPr>
        <p:txBody>
          <a:bodyPr/>
          <a:lstStyle/>
          <a:p>
            <a:endParaRPr lang="en-US"/>
          </a:p>
        </p:txBody>
      </p:sp>
      <p:sp>
        <p:nvSpPr>
          <p:cNvPr id="181260" name="Line 12"/>
          <p:cNvSpPr>
            <a:spLocks noChangeShapeType="1"/>
          </p:cNvSpPr>
          <p:nvPr/>
        </p:nvSpPr>
        <p:spPr bwMode="auto">
          <a:xfrm flipH="1" flipV="1">
            <a:off x="7162800" y="3733800"/>
            <a:ext cx="381000" cy="914400"/>
          </a:xfrm>
          <a:prstGeom prst="line">
            <a:avLst/>
          </a:prstGeom>
          <a:noFill/>
          <a:ln w="9525">
            <a:solidFill>
              <a:schemeClr val="tx1"/>
            </a:solidFill>
            <a:round/>
            <a:headEnd/>
            <a:tailEnd type="triangle" w="med" len="med"/>
          </a:ln>
          <a:effectLst/>
        </p:spPr>
        <p:txBody>
          <a:bodyPr/>
          <a:lstStyle/>
          <a:p>
            <a:endParaRPr lang="en-US"/>
          </a:p>
        </p:txBody>
      </p:sp>
      <p:sp>
        <p:nvSpPr>
          <p:cNvPr id="181261" name="Rectangle 13"/>
          <p:cNvSpPr>
            <a:spLocks noChangeArrowheads="1"/>
          </p:cNvSpPr>
          <p:nvPr/>
        </p:nvSpPr>
        <p:spPr bwMode="auto">
          <a:xfrm>
            <a:off x="7239000" y="457200"/>
            <a:ext cx="914400" cy="914400"/>
          </a:xfrm>
          <a:prstGeom prst="rect">
            <a:avLst/>
          </a:prstGeom>
          <a:solidFill>
            <a:srgbClr val="FFFFFF"/>
          </a:solidFill>
          <a:ln w="9525">
            <a:solidFill>
              <a:schemeClr val="tx1"/>
            </a:solidFill>
            <a:miter lim="800000"/>
            <a:headEnd/>
            <a:tailEnd/>
          </a:ln>
          <a:effectLst/>
        </p:spPr>
        <p:txBody>
          <a:bodyPr wrap="none" anchor="ctr"/>
          <a:lstStyle/>
          <a:p>
            <a:pPr algn="ctr"/>
            <a:r>
              <a:rPr lang="en-US"/>
              <a:t>Firms</a:t>
            </a:r>
          </a:p>
        </p:txBody>
      </p:sp>
      <p:sp>
        <p:nvSpPr>
          <p:cNvPr id="181262" name="Line 14"/>
          <p:cNvSpPr>
            <a:spLocks noChangeShapeType="1"/>
          </p:cNvSpPr>
          <p:nvPr/>
        </p:nvSpPr>
        <p:spPr bwMode="auto">
          <a:xfrm flipV="1">
            <a:off x="7010400" y="1524000"/>
            <a:ext cx="152400" cy="381000"/>
          </a:xfrm>
          <a:prstGeom prst="line">
            <a:avLst/>
          </a:prstGeom>
          <a:noFill/>
          <a:ln w="9525">
            <a:solidFill>
              <a:schemeClr val="tx1"/>
            </a:solidFill>
            <a:round/>
            <a:headEnd/>
            <a:tailEnd type="triangle" w="med" len="med"/>
          </a:ln>
          <a:effectLst/>
        </p:spPr>
        <p:txBody>
          <a:bodyPr/>
          <a:lstStyle/>
          <a:p>
            <a:endParaRPr lang="en-US"/>
          </a:p>
        </p:txBody>
      </p:sp>
      <p:sp>
        <p:nvSpPr>
          <p:cNvPr id="181263" name="Freeform 15"/>
          <p:cNvSpPr>
            <a:spLocks/>
          </p:cNvSpPr>
          <p:nvPr/>
        </p:nvSpPr>
        <p:spPr bwMode="auto">
          <a:xfrm>
            <a:off x="762000" y="2362200"/>
            <a:ext cx="1371600" cy="1371600"/>
          </a:xfrm>
          <a:custGeom>
            <a:avLst/>
            <a:gdLst/>
            <a:ahLst/>
            <a:cxnLst>
              <a:cxn ang="0">
                <a:pos x="0" y="864"/>
              </a:cxn>
              <a:cxn ang="0">
                <a:pos x="144" y="336"/>
              </a:cxn>
              <a:cxn ang="0">
                <a:pos x="864" y="0"/>
              </a:cxn>
            </a:cxnLst>
            <a:rect l="0" t="0" r="r" b="b"/>
            <a:pathLst>
              <a:path w="864" h="864">
                <a:moveTo>
                  <a:pt x="0" y="864"/>
                </a:moveTo>
                <a:cubicBezTo>
                  <a:pt x="0" y="672"/>
                  <a:pt x="0" y="480"/>
                  <a:pt x="144" y="336"/>
                </a:cubicBezTo>
                <a:cubicBezTo>
                  <a:pt x="288" y="192"/>
                  <a:pt x="576" y="96"/>
                  <a:pt x="864" y="0"/>
                </a:cubicBezTo>
              </a:path>
            </a:pathLst>
          </a:custGeom>
          <a:noFill/>
          <a:ln w="9525">
            <a:solidFill>
              <a:schemeClr val="tx1"/>
            </a:solidFill>
            <a:round/>
            <a:headEnd/>
            <a:tailEnd/>
          </a:ln>
          <a:effectLst/>
        </p:spPr>
        <p:txBody>
          <a:bodyPr/>
          <a:lstStyle/>
          <a:p>
            <a:endParaRPr lang="en-US"/>
          </a:p>
        </p:txBody>
      </p:sp>
      <p:sp>
        <p:nvSpPr>
          <p:cNvPr id="181264" name="Line 16"/>
          <p:cNvSpPr>
            <a:spLocks noChangeShapeType="1"/>
          </p:cNvSpPr>
          <p:nvPr/>
        </p:nvSpPr>
        <p:spPr bwMode="auto">
          <a:xfrm flipV="1">
            <a:off x="2133600" y="2286000"/>
            <a:ext cx="152400" cy="76200"/>
          </a:xfrm>
          <a:prstGeom prst="line">
            <a:avLst/>
          </a:prstGeom>
          <a:noFill/>
          <a:ln w="9525">
            <a:solidFill>
              <a:schemeClr val="tx1"/>
            </a:solidFill>
            <a:round/>
            <a:headEnd/>
            <a:tailEnd type="triangle" w="med" len="med"/>
          </a:ln>
          <a:effectLst/>
        </p:spPr>
        <p:txBody>
          <a:bodyPr/>
          <a:lstStyle/>
          <a:p>
            <a:endParaRPr lang="en-US"/>
          </a:p>
        </p:txBody>
      </p:sp>
      <p:sp>
        <p:nvSpPr>
          <p:cNvPr id="181265" name="Freeform 17"/>
          <p:cNvSpPr>
            <a:spLocks/>
          </p:cNvSpPr>
          <p:nvPr/>
        </p:nvSpPr>
        <p:spPr bwMode="auto">
          <a:xfrm>
            <a:off x="2209800" y="4953000"/>
            <a:ext cx="1676400" cy="584200"/>
          </a:xfrm>
          <a:custGeom>
            <a:avLst/>
            <a:gdLst/>
            <a:ahLst/>
            <a:cxnLst>
              <a:cxn ang="0">
                <a:pos x="1056" y="0"/>
              </a:cxn>
              <a:cxn ang="0">
                <a:pos x="960" y="96"/>
              </a:cxn>
              <a:cxn ang="0">
                <a:pos x="624" y="336"/>
              </a:cxn>
              <a:cxn ang="0">
                <a:pos x="0" y="288"/>
              </a:cxn>
            </a:cxnLst>
            <a:rect l="0" t="0" r="r" b="b"/>
            <a:pathLst>
              <a:path w="1056" h="368">
                <a:moveTo>
                  <a:pt x="1056" y="0"/>
                </a:moveTo>
                <a:cubicBezTo>
                  <a:pt x="1044" y="20"/>
                  <a:pt x="1032" y="40"/>
                  <a:pt x="960" y="96"/>
                </a:cubicBezTo>
                <a:cubicBezTo>
                  <a:pt x="888" y="152"/>
                  <a:pt x="784" y="304"/>
                  <a:pt x="624" y="336"/>
                </a:cubicBezTo>
                <a:cubicBezTo>
                  <a:pt x="464" y="368"/>
                  <a:pt x="232" y="328"/>
                  <a:pt x="0" y="288"/>
                </a:cubicBezTo>
              </a:path>
            </a:pathLst>
          </a:custGeom>
          <a:noFill/>
          <a:ln w="9525">
            <a:solidFill>
              <a:schemeClr val="tx1"/>
            </a:solidFill>
            <a:round/>
            <a:headEnd/>
            <a:tailEnd/>
          </a:ln>
          <a:effectLst/>
        </p:spPr>
        <p:txBody>
          <a:bodyPr/>
          <a:lstStyle/>
          <a:p>
            <a:endParaRPr lang="en-US"/>
          </a:p>
        </p:txBody>
      </p:sp>
      <p:sp>
        <p:nvSpPr>
          <p:cNvPr id="181266" name="Line 18"/>
          <p:cNvSpPr>
            <a:spLocks noChangeShapeType="1"/>
          </p:cNvSpPr>
          <p:nvPr/>
        </p:nvSpPr>
        <p:spPr bwMode="auto">
          <a:xfrm flipH="1" flipV="1">
            <a:off x="2057400" y="5334000"/>
            <a:ext cx="152400" cy="76200"/>
          </a:xfrm>
          <a:prstGeom prst="line">
            <a:avLst/>
          </a:prstGeom>
          <a:noFill/>
          <a:ln w="9525">
            <a:solidFill>
              <a:schemeClr val="tx1"/>
            </a:solidFill>
            <a:round/>
            <a:headEnd/>
            <a:tailEnd type="triangle" w="med" len="med"/>
          </a:ln>
          <a:effectLst/>
        </p:spPr>
        <p:txBody>
          <a:bodyPr/>
          <a:lstStyle/>
          <a:p>
            <a:endParaRPr lang="en-US"/>
          </a:p>
        </p:txBody>
      </p:sp>
      <p:sp>
        <p:nvSpPr>
          <p:cNvPr id="181267" name="Text Box 19"/>
          <p:cNvSpPr txBox="1">
            <a:spLocks noChangeArrowheads="1"/>
          </p:cNvSpPr>
          <p:nvPr/>
        </p:nvSpPr>
        <p:spPr bwMode="auto">
          <a:xfrm>
            <a:off x="304800" y="152400"/>
            <a:ext cx="4216400" cy="1190625"/>
          </a:xfrm>
          <a:prstGeom prst="rect">
            <a:avLst/>
          </a:prstGeom>
          <a:noFill/>
          <a:ln w="9525">
            <a:noFill/>
            <a:miter lim="800000"/>
            <a:headEnd/>
            <a:tailEnd/>
          </a:ln>
          <a:effectLst/>
        </p:spPr>
        <p:txBody>
          <a:bodyPr wrap="none">
            <a:spAutoFit/>
          </a:bodyPr>
          <a:lstStyle/>
          <a:p>
            <a:r>
              <a:rPr lang="en-US"/>
              <a:t>Efficient determination of</a:t>
            </a:r>
          </a:p>
          <a:p>
            <a:r>
              <a:rPr lang="en-US"/>
              <a:t>hours worked in employment agency</a:t>
            </a:r>
          </a:p>
          <a:p>
            <a:r>
              <a:rPr lang="en-US"/>
              <a:t>marginal benefit of one hour to agency</a:t>
            </a:r>
            <a:r>
              <a:rPr lang="en-US" i="1"/>
              <a:t> </a:t>
            </a:r>
          </a:p>
          <a:p>
            <a:r>
              <a:rPr lang="en-US" i="1"/>
              <a:t>    = </a:t>
            </a:r>
            <a:r>
              <a:rPr lang="en-US"/>
              <a:t>marginal cost to worker of one hour</a:t>
            </a:r>
            <a:endParaRPr lang="en-US" i="1"/>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endParaRPr lang="en-US" smtClean="0"/>
          </a:p>
        </p:txBody>
      </p:sp>
      <p:sp>
        <p:nvSpPr>
          <p:cNvPr id="37891" name="Rectangle 3"/>
          <p:cNvSpPr>
            <a:spLocks noGrp="1" noChangeArrowheads="1"/>
          </p:cNvSpPr>
          <p:nvPr>
            <p:ph idx="1"/>
          </p:nvPr>
        </p:nvSpPr>
        <p:spPr/>
        <p:txBody>
          <a:bodyPr/>
          <a:lstStyle/>
          <a:p>
            <a:pPr eaLnBrk="1" hangingPunct="1"/>
            <a:endParaRPr lang="en-US" smtClean="0"/>
          </a:p>
        </p:txBody>
      </p:sp>
      <p:pic>
        <p:nvPicPr>
          <p:cNvPr id="37892" name="Picture 4" descr="temp2_Page_2"/>
          <p:cNvPicPr>
            <a:picLocks noChangeAspect="1" noChangeArrowheads="1"/>
          </p:cNvPicPr>
          <p:nvPr/>
        </p:nvPicPr>
        <p:blipFill>
          <a:blip r:embed="rId3"/>
          <a:srcRect/>
          <a:stretch>
            <a:fillRect/>
          </a:stretch>
        </p:blipFill>
        <p:spPr bwMode="auto">
          <a:xfrm>
            <a:off x="685800" y="-1597025"/>
            <a:ext cx="7772400" cy="10053638"/>
          </a:xfrm>
          <a:prstGeom prst="rect">
            <a:avLst/>
          </a:prstGeom>
          <a:noFill/>
          <a:ln w="9525">
            <a:noFill/>
            <a:miter lim="800000"/>
            <a:headEnd/>
            <a:tailEnd/>
          </a:ln>
        </p:spPr>
      </p:pic>
      <p:sp>
        <p:nvSpPr>
          <p:cNvPr id="37893" name="Rectangle 5"/>
          <p:cNvSpPr>
            <a:spLocks noChangeArrowheads="1"/>
          </p:cNvSpPr>
          <p:nvPr/>
        </p:nvSpPr>
        <p:spPr bwMode="auto">
          <a:xfrm>
            <a:off x="3352800" y="838200"/>
            <a:ext cx="685800" cy="2286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7894" name="Line 7"/>
          <p:cNvSpPr>
            <a:spLocks noChangeShapeType="1"/>
          </p:cNvSpPr>
          <p:nvPr/>
        </p:nvSpPr>
        <p:spPr bwMode="auto">
          <a:xfrm>
            <a:off x="2286000" y="838200"/>
            <a:ext cx="228600" cy="381000"/>
          </a:xfrm>
          <a:prstGeom prst="line">
            <a:avLst/>
          </a:prstGeom>
          <a:noFill/>
          <a:ln w="9525">
            <a:solidFill>
              <a:schemeClr val="bg1"/>
            </a:solidFill>
            <a:round/>
            <a:headEnd/>
            <a:tailEnd type="triangle" w="med" len="med"/>
          </a:ln>
        </p:spPr>
        <p:txBody>
          <a:bodyPr/>
          <a:lstStyle/>
          <a:p>
            <a:endParaRPr lang="en-US"/>
          </a:p>
        </p:txBody>
      </p:sp>
      <p:sp>
        <p:nvSpPr>
          <p:cNvPr id="37895" name="Line 8"/>
          <p:cNvSpPr>
            <a:spLocks noChangeShapeType="1"/>
          </p:cNvSpPr>
          <p:nvPr/>
        </p:nvSpPr>
        <p:spPr bwMode="auto">
          <a:xfrm>
            <a:off x="2057400" y="762000"/>
            <a:ext cx="533400" cy="609600"/>
          </a:xfrm>
          <a:prstGeom prst="line">
            <a:avLst/>
          </a:prstGeom>
          <a:noFill/>
          <a:ln w="9525">
            <a:solidFill>
              <a:schemeClr val="bg1"/>
            </a:solidFill>
            <a:round/>
            <a:headEnd/>
            <a:tailEnd type="triangle" w="med" len="med"/>
          </a:ln>
        </p:spPr>
        <p:txBody>
          <a:bodyPr/>
          <a:lstStyle/>
          <a:p>
            <a:endParaRPr lang="en-US"/>
          </a:p>
        </p:txBody>
      </p:sp>
      <p:sp>
        <p:nvSpPr>
          <p:cNvPr id="37896" name="Text Box 11"/>
          <p:cNvSpPr txBox="1">
            <a:spLocks noChangeArrowheads="1"/>
          </p:cNvSpPr>
          <p:nvPr/>
        </p:nvSpPr>
        <p:spPr bwMode="auto">
          <a:xfrm>
            <a:off x="1660525" y="5903913"/>
            <a:ext cx="3003550" cy="641350"/>
          </a:xfrm>
          <a:prstGeom prst="rect">
            <a:avLst/>
          </a:prstGeom>
          <a:noFill/>
          <a:ln w="9525">
            <a:noFill/>
            <a:miter lim="800000"/>
            <a:headEnd/>
            <a:tailEnd/>
          </a:ln>
        </p:spPr>
        <p:txBody>
          <a:bodyPr wrap="none">
            <a:spAutoFit/>
          </a:bodyPr>
          <a:lstStyle/>
          <a:p>
            <a:r>
              <a:rPr lang="en-US" dirty="0"/>
              <a:t>Note how high rates</a:t>
            </a:r>
          </a:p>
          <a:p>
            <a:r>
              <a:rPr lang="en-US" dirty="0"/>
              <a:t>t</a:t>
            </a:r>
            <a:r>
              <a:rPr lang="en-US" dirty="0" smtClean="0"/>
              <a:t>end </a:t>
            </a:r>
            <a:r>
              <a:rPr lang="en-US" dirty="0"/>
              <a:t>to precede recessions</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76200"/>
            <a:ext cx="8229600" cy="182563"/>
          </a:xfrm>
        </p:spPr>
        <p:txBody>
          <a:bodyPr>
            <a:normAutofit fontScale="90000"/>
          </a:bodyPr>
          <a:lstStyle/>
          <a:p>
            <a:endParaRPr lang="en-US" sz="4000"/>
          </a:p>
        </p:txBody>
      </p:sp>
      <p:sp>
        <p:nvSpPr>
          <p:cNvPr id="182275" name="Oval 3"/>
          <p:cNvSpPr>
            <a:spLocks noChangeArrowheads="1"/>
          </p:cNvSpPr>
          <p:nvPr/>
        </p:nvSpPr>
        <p:spPr bwMode="auto">
          <a:xfrm>
            <a:off x="5181600" y="1905000"/>
            <a:ext cx="2895600" cy="1752600"/>
          </a:xfrm>
          <a:prstGeom prst="ellipse">
            <a:avLst/>
          </a:prstGeom>
          <a:solidFill>
            <a:srgbClr val="FFFFFF"/>
          </a:solidFill>
          <a:ln w="9525">
            <a:solidFill>
              <a:schemeClr val="tx1"/>
            </a:solidFill>
            <a:round/>
            <a:headEnd/>
            <a:tailEnd/>
          </a:ln>
          <a:effectLst/>
        </p:spPr>
        <p:txBody>
          <a:bodyPr wrap="none" anchor="ctr"/>
          <a:lstStyle/>
          <a:p>
            <a:pPr algn="ctr"/>
            <a:r>
              <a:rPr lang="en-US"/>
              <a:t>Homogeneous Labor</a:t>
            </a:r>
            <a:endParaRPr lang="en-US" i="1"/>
          </a:p>
        </p:txBody>
      </p:sp>
      <p:sp>
        <p:nvSpPr>
          <p:cNvPr id="182276" name="Oval 4"/>
          <p:cNvSpPr>
            <a:spLocks noChangeArrowheads="1"/>
          </p:cNvSpPr>
          <p:nvPr/>
        </p:nvSpPr>
        <p:spPr bwMode="auto">
          <a:xfrm>
            <a:off x="2895600" y="1524000"/>
            <a:ext cx="1752600" cy="1143000"/>
          </a:xfrm>
          <a:prstGeom prst="ellipse">
            <a:avLst/>
          </a:prstGeom>
          <a:solidFill>
            <a:srgbClr val="FFFFFF"/>
          </a:solidFill>
          <a:ln w="9525">
            <a:solidFill>
              <a:schemeClr val="tx1"/>
            </a:solidFill>
            <a:round/>
            <a:headEnd/>
            <a:tailEnd/>
          </a:ln>
          <a:effectLst/>
        </p:spPr>
        <p:txBody>
          <a:bodyPr wrap="none" anchor="ctr"/>
          <a:lstStyle/>
          <a:p>
            <a:pPr algn="ctr"/>
            <a:r>
              <a:rPr lang="en-US"/>
              <a:t>Employment</a:t>
            </a:r>
          </a:p>
          <a:p>
            <a:pPr algn="ctr"/>
            <a:r>
              <a:rPr lang="en-US"/>
              <a:t>Agency</a:t>
            </a:r>
          </a:p>
        </p:txBody>
      </p:sp>
      <p:sp>
        <p:nvSpPr>
          <p:cNvPr id="182277" name="Oval 5"/>
          <p:cNvSpPr>
            <a:spLocks noChangeArrowheads="1"/>
          </p:cNvSpPr>
          <p:nvPr/>
        </p:nvSpPr>
        <p:spPr bwMode="auto">
          <a:xfrm>
            <a:off x="2819400" y="2971800"/>
            <a:ext cx="1752600" cy="1143000"/>
          </a:xfrm>
          <a:prstGeom prst="ellipse">
            <a:avLst/>
          </a:prstGeom>
          <a:solidFill>
            <a:srgbClr val="FFFFFF"/>
          </a:solidFill>
          <a:ln w="9525">
            <a:solidFill>
              <a:schemeClr val="tx1"/>
            </a:solidFill>
            <a:round/>
            <a:headEnd/>
            <a:tailEnd/>
          </a:ln>
          <a:effectLst/>
        </p:spPr>
        <p:txBody>
          <a:bodyPr wrap="none" anchor="ctr"/>
          <a:lstStyle/>
          <a:p>
            <a:pPr algn="ctr"/>
            <a:r>
              <a:rPr lang="en-US"/>
              <a:t>Employment</a:t>
            </a:r>
          </a:p>
          <a:p>
            <a:pPr algn="ctr"/>
            <a:r>
              <a:rPr lang="en-US"/>
              <a:t>Agency</a:t>
            </a:r>
          </a:p>
        </p:txBody>
      </p:sp>
      <p:sp>
        <p:nvSpPr>
          <p:cNvPr id="182278" name="Oval 6"/>
          <p:cNvSpPr>
            <a:spLocks noChangeArrowheads="1"/>
          </p:cNvSpPr>
          <p:nvPr/>
        </p:nvSpPr>
        <p:spPr bwMode="auto">
          <a:xfrm>
            <a:off x="4419600" y="4419600"/>
            <a:ext cx="1752600" cy="1143000"/>
          </a:xfrm>
          <a:prstGeom prst="ellipse">
            <a:avLst/>
          </a:prstGeom>
          <a:solidFill>
            <a:srgbClr val="FFFFFF"/>
          </a:solidFill>
          <a:ln w="9525">
            <a:solidFill>
              <a:schemeClr val="tx1"/>
            </a:solidFill>
            <a:round/>
            <a:headEnd/>
            <a:tailEnd/>
          </a:ln>
          <a:effectLst/>
        </p:spPr>
        <p:txBody>
          <a:bodyPr wrap="none" anchor="ctr"/>
          <a:lstStyle/>
          <a:p>
            <a:pPr algn="ctr"/>
            <a:r>
              <a:rPr lang="en-US"/>
              <a:t>Employment</a:t>
            </a:r>
          </a:p>
          <a:p>
            <a:pPr algn="ctr"/>
            <a:r>
              <a:rPr lang="en-US"/>
              <a:t>Agency</a:t>
            </a:r>
          </a:p>
        </p:txBody>
      </p:sp>
      <p:sp>
        <p:nvSpPr>
          <p:cNvPr id="182279" name="Oval 7"/>
          <p:cNvSpPr>
            <a:spLocks noChangeArrowheads="1"/>
          </p:cNvSpPr>
          <p:nvPr/>
        </p:nvSpPr>
        <p:spPr bwMode="auto">
          <a:xfrm>
            <a:off x="6705600" y="4724400"/>
            <a:ext cx="1752600" cy="1143000"/>
          </a:xfrm>
          <a:prstGeom prst="ellipse">
            <a:avLst/>
          </a:prstGeom>
          <a:solidFill>
            <a:srgbClr val="FFFFFF"/>
          </a:solidFill>
          <a:ln w="9525">
            <a:solidFill>
              <a:schemeClr val="tx1"/>
            </a:solidFill>
            <a:round/>
            <a:headEnd/>
            <a:tailEnd/>
          </a:ln>
          <a:effectLst/>
        </p:spPr>
        <p:txBody>
          <a:bodyPr wrap="none" anchor="ctr"/>
          <a:lstStyle/>
          <a:p>
            <a:pPr algn="ctr"/>
            <a:r>
              <a:rPr lang="en-US"/>
              <a:t>Employment</a:t>
            </a:r>
          </a:p>
          <a:p>
            <a:pPr algn="ctr"/>
            <a:r>
              <a:rPr lang="en-US"/>
              <a:t>Agency</a:t>
            </a:r>
          </a:p>
        </p:txBody>
      </p:sp>
      <p:sp>
        <p:nvSpPr>
          <p:cNvPr id="182280" name="Oval 8"/>
          <p:cNvSpPr>
            <a:spLocks noChangeArrowheads="1"/>
          </p:cNvSpPr>
          <p:nvPr/>
        </p:nvSpPr>
        <p:spPr bwMode="auto">
          <a:xfrm>
            <a:off x="381000" y="3886200"/>
            <a:ext cx="1752600" cy="1600200"/>
          </a:xfrm>
          <a:prstGeom prst="ellipse">
            <a:avLst/>
          </a:prstGeom>
          <a:solidFill>
            <a:srgbClr val="FFFFFF"/>
          </a:solidFill>
          <a:ln w="9525">
            <a:solidFill>
              <a:schemeClr val="tx1"/>
            </a:solidFill>
            <a:round/>
            <a:headEnd/>
            <a:tailEnd/>
          </a:ln>
          <a:effectLst/>
        </p:spPr>
        <p:txBody>
          <a:bodyPr wrap="none" anchor="ctr"/>
          <a:lstStyle/>
          <a:p>
            <a:pPr algn="ctr"/>
            <a:r>
              <a:rPr lang="en-US"/>
              <a:t>unemployment</a:t>
            </a:r>
          </a:p>
        </p:txBody>
      </p:sp>
      <p:sp>
        <p:nvSpPr>
          <p:cNvPr id="182281" name="Line 9"/>
          <p:cNvSpPr>
            <a:spLocks noChangeShapeType="1"/>
          </p:cNvSpPr>
          <p:nvPr/>
        </p:nvSpPr>
        <p:spPr bwMode="auto">
          <a:xfrm>
            <a:off x="4800600" y="2133600"/>
            <a:ext cx="533400" cy="76200"/>
          </a:xfrm>
          <a:prstGeom prst="line">
            <a:avLst/>
          </a:prstGeom>
          <a:noFill/>
          <a:ln w="9525">
            <a:solidFill>
              <a:schemeClr val="tx1"/>
            </a:solidFill>
            <a:round/>
            <a:headEnd/>
            <a:tailEnd type="triangle" w="med" len="med"/>
          </a:ln>
          <a:effectLst/>
        </p:spPr>
        <p:txBody>
          <a:bodyPr/>
          <a:lstStyle/>
          <a:p>
            <a:endParaRPr lang="en-US"/>
          </a:p>
        </p:txBody>
      </p:sp>
      <p:sp>
        <p:nvSpPr>
          <p:cNvPr id="182282" name="Line 10"/>
          <p:cNvSpPr>
            <a:spLocks noChangeShapeType="1"/>
          </p:cNvSpPr>
          <p:nvPr/>
        </p:nvSpPr>
        <p:spPr bwMode="auto">
          <a:xfrm flipV="1">
            <a:off x="4648200" y="3124200"/>
            <a:ext cx="533400" cy="228600"/>
          </a:xfrm>
          <a:prstGeom prst="line">
            <a:avLst/>
          </a:prstGeom>
          <a:noFill/>
          <a:ln w="9525">
            <a:solidFill>
              <a:schemeClr val="tx1"/>
            </a:solidFill>
            <a:round/>
            <a:headEnd/>
            <a:tailEnd type="triangle" w="med" len="med"/>
          </a:ln>
          <a:effectLst/>
        </p:spPr>
        <p:txBody>
          <a:bodyPr/>
          <a:lstStyle/>
          <a:p>
            <a:endParaRPr lang="en-US"/>
          </a:p>
        </p:txBody>
      </p:sp>
      <p:sp>
        <p:nvSpPr>
          <p:cNvPr id="182283" name="Line 11"/>
          <p:cNvSpPr>
            <a:spLocks noChangeShapeType="1"/>
          </p:cNvSpPr>
          <p:nvPr/>
        </p:nvSpPr>
        <p:spPr bwMode="auto">
          <a:xfrm flipV="1">
            <a:off x="5715000" y="3733800"/>
            <a:ext cx="228600" cy="609600"/>
          </a:xfrm>
          <a:prstGeom prst="line">
            <a:avLst/>
          </a:prstGeom>
          <a:noFill/>
          <a:ln w="9525">
            <a:solidFill>
              <a:schemeClr val="tx1"/>
            </a:solidFill>
            <a:round/>
            <a:headEnd/>
            <a:tailEnd type="triangle" w="med" len="med"/>
          </a:ln>
          <a:effectLst/>
        </p:spPr>
        <p:txBody>
          <a:bodyPr/>
          <a:lstStyle/>
          <a:p>
            <a:endParaRPr lang="en-US"/>
          </a:p>
        </p:txBody>
      </p:sp>
      <p:sp>
        <p:nvSpPr>
          <p:cNvPr id="182284" name="Line 12"/>
          <p:cNvSpPr>
            <a:spLocks noChangeShapeType="1"/>
          </p:cNvSpPr>
          <p:nvPr/>
        </p:nvSpPr>
        <p:spPr bwMode="auto">
          <a:xfrm flipH="1" flipV="1">
            <a:off x="7162800" y="3733800"/>
            <a:ext cx="381000" cy="914400"/>
          </a:xfrm>
          <a:prstGeom prst="line">
            <a:avLst/>
          </a:prstGeom>
          <a:noFill/>
          <a:ln w="9525">
            <a:solidFill>
              <a:schemeClr val="tx1"/>
            </a:solidFill>
            <a:round/>
            <a:headEnd/>
            <a:tailEnd type="triangle" w="med" len="med"/>
          </a:ln>
          <a:effectLst/>
        </p:spPr>
        <p:txBody>
          <a:bodyPr/>
          <a:lstStyle/>
          <a:p>
            <a:endParaRPr lang="en-US"/>
          </a:p>
        </p:txBody>
      </p:sp>
      <p:sp>
        <p:nvSpPr>
          <p:cNvPr id="182285" name="Rectangle 13"/>
          <p:cNvSpPr>
            <a:spLocks noChangeArrowheads="1"/>
          </p:cNvSpPr>
          <p:nvPr/>
        </p:nvSpPr>
        <p:spPr bwMode="auto">
          <a:xfrm>
            <a:off x="7239000" y="457200"/>
            <a:ext cx="914400" cy="914400"/>
          </a:xfrm>
          <a:prstGeom prst="rect">
            <a:avLst/>
          </a:prstGeom>
          <a:solidFill>
            <a:srgbClr val="FFFFFF"/>
          </a:solidFill>
          <a:ln w="9525">
            <a:solidFill>
              <a:schemeClr val="tx1"/>
            </a:solidFill>
            <a:miter lim="800000"/>
            <a:headEnd/>
            <a:tailEnd/>
          </a:ln>
          <a:effectLst/>
        </p:spPr>
        <p:txBody>
          <a:bodyPr wrap="none" anchor="ctr"/>
          <a:lstStyle/>
          <a:p>
            <a:pPr algn="ctr"/>
            <a:r>
              <a:rPr lang="en-US"/>
              <a:t>Firms</a:t>
            </a:r>
          </a:p>
        </p:txBody>
      </p:sp>
      <p:sp>
        <p:nvSpPr>
          <p:cNvPr id="182286" name="Line 14"/>
          <p:cNvSpPr>
            <a:spLocks noChangeShapeType="1"/>
          </p:cNvSpPr>
          <p:nvPr/>
        </p:nvSpPr>
        <p:spPr bwMode="auto">
          <a:xfrm flipV="1">
            <a:off x="7010400" y="1524000"/>
            <a:ext cx="152400" cy="381000"/>
          </a:xfrm>
          <a:prstGeom prst="line">
            <a:avLst/>
          </a:prstGeom>
          <a:noFill/>
          <a:ln w="9525">
            <a:solidFill>
              <a:schemeClr val="tx1"/>
            </a:solidFill>
            <a:round/>
            <a:headEnd/>
            <a:tailEnd type="triangle" w="med" len="med"/>
          </a:ln>
          <a:effectLst/>
        </p:spPr>
        <p:txBody>
          <a:bodyPr/>
          <a:lstStyle/>
          <a:p>
            <a:endParaRPr lang="en-US"/>
          </a:p>
        </p:txBody>
      </p:sp>
      <p:sp>
        <p:nvSpPr>
          <p:cNvPr id="182287" name="Freeform 15"/>
          <p:cNvSpPr>
            <a:spLocks/>
          </p:cNvSpPr>
          <p:nvPr/>
        </p:nvSpPr>
        <p:spPr bwMode="auto">
          <a:xfrm>
            <a:off x="762000" y="2362200"/>
            <a:ext cx="1371600" cy="1371600"/>
          </a:xfrm>
          <a:custGeom>
            <a:avLst/>
            <a:gdLst/>
            <a:ahLst/>
            <a:cxnLst>
              <a:cxn ang="0">
                <a:pos x="0" y="864"/>
              </a:cxn>
              <a:cxn ang="0">
                <a:pos x="144" y="336"/>
              </a:cxn>
              <a:cxn ang="0">
                <a:pos x="864" y="0"/>
              </a:cxn>
            </a:cxnLst>
            <a:rect l="0" t="0" r="r" b="b"/>
            <a:pathLst>
              <a:path w="864" h="864">
                <a:moveTo>
                  <a:pt x="0" y="864"/>
                </a:moveTo>
                <a:cubicBezTo>
                  <a:pt x="0" y="672"/>
                  <a:pt x="0" y="480"/>
                  <a:pt x="144" y="336"/>
                </a:cubicBezTo>
                <a:cubicBezTo>
                  <a:pt x="288" y="192"/>
                  <a:pt x="576" y="96"/>
                  <a:pt x="864" y="0"/>
                </a:cubicBezTo>
              </a:path>
            </a:pathLst>
          </a:custGeom>
          <a:noFill/>
          <a:ln w="9525">
            <a:solidFill>
              <a:schemeClr val="tx1"/>
            </a:solidFill>
            <a:round/>
            <a:headEnd/>
            <a:tailEnd/>
          </a:ln>
          <a:effectLst/>
        </p:spPr>
        <p:txBody>
          <a:bodyPr/>
          <a:lstStyle/>
          <a:p>
            <a:endParaRPr lang="en-US"/>
          </a:p>
        </p:txBody>
      </p:sp>
      <p:sp>
        <p:nvSpPr>
          <p:cNvPr id="182288" name="Line 16"/>
          <p:cNvSpPr>
            <a:spLocks noChangeShapeType="1"/>
          </p:cNvSpPr>
          <p:nvPr/>
        </p:nvSpPr>
        <p:spPr bwMode="auto">
          <a:xfrm flipV="1">
            <a:off x="2133600" y="2286000"/>
            <a:ext cx="152400" cy="76200"/>
          </a:xfrm>
          <a:prstGeom prst="line">
            <a:avLst/>
          </a:prstGeom>
          <a:noFill/>
          <a:ln w="9525">
            <a:solidFill>
              <a:schemeClr val="tx1"/>
            </a:solidFill>
            <a:round/>
            <a:headEnd/>
            <a:tailEnd type="triangle" w="med" len="med"/>
          </a:ln>
          <a:effectLst/>
        </p:spPr>
        <p:txBody>
          <a:bodyPr/>
          <a:lstStyle/>
          <a:p>
            <a:endParaRPr lang="en-US"/>
          </a:p>
        </p:txBody>
      </p:sp>
      <p:sp>
        <p:nvSpPr>
          <p:cNvPr id="182289" name="Freeform 17"/>
          <p:cNvSpPr>
            <a:spLocks/>
          </p:cNvSpPr>
          <p:nvPr/>
        </p:nvSpPr>
        <p:spPr bwMode="auto">
          <a:xfrm>
            <a:off x="2209800" y="4953000"/>
            <a:ext cx="1676400" cy="584200"/>
          </a:xfrm>
          <a:custGeom>
            <a:avLst/>
            <a:gdLst/>
            <a:ahLst/>
            <a:cxnLst>
              <a:cxn ang="0">
                <a:pos x="1056" y="0"/>
              </a:cxn>
              <a:cxn ang="0">
                <a:pos x="960" y="96"/>
              </a:cxn>
              <a:cxn ang="0">
                <a:pos x="624" y="336"/>
              </a:cxn>
              <a:cxn ang="0">
                <a:pos x="0" y="288"/>
              </a:cxn>
            </a:cxnLst>
            <a:rect l="0" t="0" r="r" b="b"/>
            <a:pathLst>
              <a:path w="1056" h="368">
                <a:moveTo>
                  <a:pt x="1056" y="0"/>
                </a:moveTo>
                <a:cubicBezTo>
                  <a:pt x="1044" y="20"/>
                  <a:pt x="1032" y="40"/>
                  <a:pt x="960" y="96"/>
                </a:cubicBezTo>
                <a:cubicBezTo>
                  <a:pt x="888" y="152"/>
                  <a:pt x="784" y="304"/>
                  <a:pt x="624" y="336"/>
                </a:cubicBezTo>
                <a:cubicBezTo>
                  <a:pt x="464" y="368"/>
                  <a:pt x="232" y="328"/>
                  <a:pt x="0" y="288"/>
                </a:cubicBezTo>
              </a:path>
            </a:pathLst>
          </a:custGeom>
          <a:noFill/>
          <a:ln w="9525">
            <a:solidFill>
              <a:schemeClr val="tx1"/>
            </a:solidFill>
            <a:round/>
            <a:headEnd/>
            <a:tailEnd/>
          </a:ln>
          <a:effectLst/>
        </p:spPr>
        <p:txBody>
          <a:bodyPr/>
          <a:lstStyle/>
          <a:p>
            <a:endParaRPr lang="en-US"/>
          </a:p>
        </p:txBody>
      </p:sp>
      <p:sp>
        <p:nvSpPr>
          <p:cNvPr id="182290" name="Line 18"/>
          <p:cNvSpPr>
            <a:spLocks noChangeShapeType="1"/>
          </p:cNvSpPr>
          <p:nvPr/>
        </p:nvSpPr>
        <p:spPr bwMode="auto">
          <a:xfrm flipH="1" flipV="1">
            <a:off x="2057400" y="5334000"/>
            <a:ext cx="152400" cy="76200"/>
          </a:xfrm>
          <a:prstGeom prst="line">
            <a:avLst/>
          </a:prstGeom>
          <a:noFill/>
          <a:ln w="9525">
            <a:solidFill>
              <a:schemeClr val="tx1"/>
            </a:solidFill>
            <a:round/>
            <a:headEnd/>
            <a:tailEnd type="triangle" w="med" len="med"/>
          </a:ln>
          <a:effectLst/>
        </p:spPr>
        <p:txBody>
          <a:bodyPr/>
          <a:lstStyle/>
          <a:p>
            <a:endParaRPr lang="en-US"/>
          </a:p>
        </p:txBody>
      </p:sp>
      <p:sp>
        <p:nvSpPr>
          <p:cNvPr id="182292" name="Text Box 20"/>
          <p:cNvSpPr txBox="1">
            <a:spLocks noChangeArrowheads="1"/>
          </p:cNvSpPr>
          <p:nvPr/>
        </p:nvSpPr>
        <p:spPr bwMode="auto">
          <a:xfrm>
            <a:off x="441325" y="239713"/>
            <a:ext cx="4997450" cy="1220787"/>
          </a:xfrm>
          <a:prstGeom prst="rect">
            <a:avLst/>
          </a:prstGeom>
          <a:noFill/>
          <a:ln w="9525">
            <a:noFill/>
            <a:miter lim="800000"/>
            <a:headEnd/>
            <a:tailEnd/>
          </a:ln>
          <a:effectLst/>
        </p:spPr>
        <p:txBody>
          <a:bodyPr wrap="none">
            <a:spAutoFit/>
          </a:bodyPr>
          <a:lstStyle/>
          <a:p>
            <a:r>
              <a:rPr lang="en-US" sz="2000"/>
              <a:t>Taylor wage contracting</a:t>
            </a:r>
          </a:p>
          <a:p>
            <a:r>
              <a:rPr lang="en-US"/>
              <a:t>Employment agencies equally divided between </a:t>
            </a:r>
          </a:p>
          <a:p>
            <a:r>
              <a:rPr lang="en-US"/>
              <a:t>N cohorts. Each period one cohort negotiates </a:t>
            </a:r>
          </a:p>
          <a:p>
            <a:r>
              <a:rPr lang="en-US"/>
              <a:t>an N-period wage with its workers.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endParaRPr lang="en-US" smtClean="0"/>
          </a:p>
        </p:txBody>
      </p:sp>
      <p:sp>
        <p:nvSpPr>
          <p:cNvPr id="38915" name="Rectangle 3"/>
          <p:cNvSpPr>
            <a:spLocks noGrp="1" noChangeArrowheads="1"/>
          </p:cNvSpPr>
          <p:nvPr>
            <p:ph idx="1"/>
          </p:nvPr>
        </p:nvSpPr>
        <p:spPr/>
        <p:txBody>
          <a:bodyPr/>
          <a:lstStyle/>
          <a:p>
            <a:pPr eaLnBrk="1" hangingPunct="1"/>
            <a:endParaRPr lang="en-US" smtClean="0"/>
          </a:p>
        </p:txBody>
      </p:sp>
      <p:pic>
        <p:nvPicPr>
          <p:cNvPr id="38916" name="Picture 4" descr="temp2_Page_2"/>
          <p:cNvPicPr>
            <a:picLocks noChangeAspect="1" noChangeArrowheads="1"/>
          </p:cNvPicPr>
          <p:nvPr/>
        </p:nvPicPr>
        <p:blipFill>
          <a:blip r:embed="rId3"/>
          <a:srcRect/>
          <a:stretch>
            <a:fillRect/>
          </a:stretch>
        </p:blipFill>
        <p:spPr bwMode="auto">
          <a:xfrm>
            <a:off x="685800" y="-1597025"/>
            <a:ext cx="7772400" cy="10053638"/>
          </a:xfrm>
          <a:prstGeom prst="rect">
            <a:avLst/>
          </a:prstGeom>
          <a:noFill/>
          <a:ln w="9525">
            <a:noFill/>
            <a:miter lim="800000"/>
            <a:headEnd/>
            <a:tailEnd/>
          </a:ln>
        </p:spPr>
      </p:pic>
      <p:sp>
        <p:nvSpPr>
          <p:cNvPr id="38917" name="Rectangle 5"/>
          <p:cNvSpPr>
            <a:spLocks noChangeArrowheads="1"/>
          </p:cNvSpPr>
          <p:nvPr/>
        </p:nvSpPr>
        <p:spPr bwMode="auto">
          <a:xfrm>
            <a:off x="3352800" y="838200"/>
            <a:ext cx="685800" cy="2286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8918" name="Line 7"/>
          <p:cNvSpPr>
            <a:spLocks noChangeShapeType="1"/>
          </p:cNvSpPr>
          <p:nvPr/>
        </p:nvSpPr>
        <p:spPr bwMode="auto">
          <a:xfrm>
            <a:off x="2286000" y="838200"/>
            <a:ext cx="228600" cy="381000"/>
          </a:xfrm>
          <a:prstGeom prst="line">
            <a:avLst/>
          </a:prstGeom>
          <a:noFill/>
          <a:ln w="9525">
            <a:solidFill>
              <a:schemeClr val="bg1"/>
            </a:solidFill>
            <a:round/>
            <a:headEnd/>
            <a:tailEnd type="triangle" w="med" len="med"/>
          </a:ln>
        </p:spPr>
        <p:txBody>
          <a:bodyPr/>
          <a:lstStyle/>
          <a:p>
            <a:endParaRPr lang="en-US"/>
          </a:p>
        </p:txBody>
      </p:sp>
      <p:sp>
        <p:nvSpPr>
          <p:cNvPr id="38919" name="Line 8"/>
          <p:cNvSpPr>
            <a:spLocks noChangeShapeType="1"/>
          </p:cNvSpPr>
          <p:nvPr/>
        </p:nvSpPr>
        <p:spPr bwMode="auto">
          <a:xfrm>
            <a:off x="2057400" y="762000"/>
            <a:ext cx="533400" cy="609600"/>
          </a:xfrm>
          <a:prstGeom prst="line">
            <a:avLst/>
          </a:prstGeom>
          <a:noFill/>
          <a:ln w="9525">
            <a:solidFill>
              <a:schemeClr val="bg1"/>
            </a:solidFill>
            <a:round/>
            <a:headEnd/>
            <a:tailEnd type="triangle" w="med" len="med"/>
          </a:ln>
        </p:spPr>
        <p:txBody>
          <a:bodyPr/>
          <a:lstStyle/>
          <a:p>
            <a:endParaRPr lang="en-US"/>
          </a:p>
        </p:txBody>
      </p:sp>
      <p:sp>
        <p:nvSpPr>
          <p:cNvPr id="38920" name="Text Box 13"/>
          <p:cNvSpPr txBox="1">
            <a:spLocks noChangeArrowheads="1"/>
          </p:cNvSpPr>
          <p:nvPr/>
        </p:nvSpPr>
        <p:spPr bwMode="auto">
          <a:xfrm>
            <a:off x="7756525" y="4913313"/>
            <a:ext cx="1327150" cy="915987"/>
          </a:xfrm>
          <a:prstGeom prst="rect">
            <a:avLst/>
          </a:prstGeom>
          <a:noFill/>
          <a:ln w="9525">
            <a:noFill/>
            <a:miter lim="800000"/>
            <a:headEnd/>
            <a:tailEnd/>
          </a:ln>
        </p:spPr>
        <p:txBody>
          <a:bodyPr wrap="none">
            <a:spAutoFit/>
          </a:bodyPr>
          <a:lstStyle/>
          <a:p>
            <a:r>
              <a:rPr lang="en-US"/>
              <a:t>Moves with</a:t>
            </a:r>
          </a:p>
          <a:p>
            <a:r>
              <a:rPr lang="en-US"/>
              <a:t>Interest</a:t>
            </a:r>
          </a:p>
          <a:p>
            <a:r>
              <a:rPr lang="en-US"/>
              <a:t>rate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Results…..</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onetary.jpg"/>
          <p:cNvPicPr>
            <a:picLocks noGrp="1" noChangeAspect="1"/>
          </p:cNvPicPr>
          <p:nvPr>
            <p:ph idx="1"/>
          </p:nvPr>
        </p:nvPicPr>
        <p:blipFill>
          <a:blip r:embed="rId2"/>
          <a:stretch>
            <a:fillRect/>
          </a:stretch>
        </p:blipFill>
        <p:spPr>
          <a:xfrm>
            <a:off x="0" y="0"/>
            <a:ext cx="9052560" cy="699516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609600"/>
          </a:xfrm>
        </p:spPr>
        <p:txBody>
          <a:bodyPr>
            <a:normAutofit fontScale="90000"/>
          </a:bodyPr>
          <a:lstStyle/>
          <a:p>
            <a:r>
              <a:rPr lang="en-US" dirty="0" smtClean="0"/>
              <a:t>Overview</a:t>
            </a:r>
            <a:endParaRPr lang="en-US" dirty="0"/>
          </a:p>
        </p:txBody>
      </p:sp>
      <p:sp>
        <p:nvSpPr>
          <p:cNvPr id="3" name="Content Placeholder 2"/>
          <p:cNvSpPr>
            <a:spLocks noGrp="1"/>
          </p:cNvSpPr>
          <p:nvPr>
            <p:ph idx="1"/>
          </p:nvPr>
        </p:nvSpPr>
        <p:spPr>
          <a:xfrm>
            <a:off x="457200" y="685800"/>
            <a:ext cx="8229600" cy="5943600"/>
          </a:xfrm>
        </p:spPr>
        <p:txBody>
          <a:bodyPr>
            <a:normAutofit fontScale="70000" lnSpcReduction="20000"/>
          </a:bodyPr>
          <a:lstStyle/>
          <a:p>
            <a:r>
              <a:rPr lang="en-US" dirty="0" smtClean="0"/>
              <a:t>A new consensus has emerged about the rough outlines of a model for the analysis of monetary policy.</a:t>
            </a:r>
          </a:p>
          <a:p>
            <a:pPr lvl="1"/>
            <a:r>
              <a:rPr lang="en-US" dirty="0" smtClean="0"/>
              <a:t>Consensus influenced heavily by estimated impulse response functions from Structural Vector </a:t>
            </a:r>
            <a:r>
              <a:rPr lang="en-US" dirty="0" err="1" smtClean="0"/>
              <a:t>Autoregression</a:t>
            </a:r>
            <a:r>
              <a:rPr lang="en-US" dirty="0" smtClean="0"/>
              <a:t> (SVARs)</a:t>
            </a:r>
          </a:p>
          <a:p>
            <a:pPr lvl="1"/>
            <a:endParaRPr lang="en-US" dirty="0" smtClean="0"/>
          </a:p>
          <a:p>
            <a:r>
              <a:rPr lang="en-US" dirty="0" smtClean="0"/>
              <a:t>Describe empirical SVAR results.</a:t>
            </a:r>
          </a:p>
          <a:p>
            <a:endParaRPr lang="en-US" dirty="0" smtClean="0"/>
          </a:p>
          <a:p>
            <a:r>
              <a:rPr lang="en-US" dirty="0" smtClean="0"/>
              <a:t>Construction of the consensus models based on results from SVARs.</a:t>
            </a:r>
          </a:p>
          <a:p>
            <a:pPr lvl="1"/>
            <a:r>
              <a:rPr lang="en-US" dirty="0" smtClean="0"/>
              <a:t>Christiano, Eichenbaum and Evans JPE (2005)</a:t>
            </a:r>
          </a:p>
          <a:p>
            <a:pPr lvl="1"/>
            <a:r>
              <a:rPr lang="en-US" dirty="0" err="1" smtClean="0"/>
              <a:t>Smets</a:t>
            </a:r>
            <a:r>
              <a:rPr lang="en-US" dirty="0" smtClean="0"/>
              <a:t> and Wouters, AER (2007)</a:t>
            </a:r>
          </a:p>
          <a:p>
            <a:pPr lvl="1"/>
            <a:endParaRPr lang="en-US" dirty="0" smtClean="0"/>
          </a:p>
          <a:p>
            <a:r>
              <a:rPr lang="en-US" dirty="0" smtClean="0"/>
              <a:t>Further developments of the consensus model</a:t>
            </a:r>
          </a:p>
          <a:p>
            <a:pPr lvl="1"/>
            <a:r>
              <a:rPr lang="en-US" dirty="0" smtClean="0"/>
              <a:t>Labor market</a:t>
            </a:r>
          </a:p>
          <a:p>
            <a:pPr lvl="1"/>
            <a:r>
              <a:rPr lang="en-US" dirty="0" smtClean="0"/>
              <a:t>Financial frictions</a:t>
            </a:r>
          </a:p>
          <a:p>
            <a:pPr lvl="1"/>
            <a:r>
              <a:rPr lang="en-US" dirty="0" smtClean="0"/>
              <a:t>Open economy</a:t>
            </a:r>
          </a:p>
          <a:p>
            <a:pPr lvl="1"/>
            <a:endParaRPr lang="en-US" dirty="0" smtClean="0"/>
          </a:p>
          <a:p>
            <a:r>
              <a:rPr lang="en-US" dirty="0" smtClean="0"/>
              <a:t>Monetary policy </a:t>
            </a:r>
            <a:r>
              <a:rPr lang="en-US" dirty="0" smtClean="0"/>
              <a:t>analysis: </a:t>
            </a:r>
            <a:r>
              <a:rPr lang="en-US" dirty="0" smtClean="0"/>
              <a:t>how policy should respond to interest rate spreads, relationship between monetary </a:t>
            </a:r>
            <a:r>
              <a:rPr lang="en-US" dirty="0" smtClean="0"/>
              <a:t>policy </a:t>
            </a:r>
            <a:r>
              <a:rPr lang="en-US" dirty="0" smtClean="0"/>
              <a:t>asset </a:t>
            </a:r>
            <a:r>
              <a:rPr lang="en-US" dirty="0" smtClean="0"/>
              <a:t>market volatility.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onetary.jpg"/>
          <p:cNvPicPr>
            <a:picLocks noGrp="1" noChangeAspect="1"/>
          </p:cNvPicPr>
          <p:nvPr>
            <p:ph idx="1"/>
          </p:nvPr>
        </p:nvPicPr>
        <p:blipFill>
          <a:blip r:embed="rId2"/>
          <a:stretch>
            <a:fillRect/>
          </a:stretch>
        </p:blipFill>
        <p:spPr>
          <a:xfrm>
            <a:off x="0" y="0"/>
            <a:ext cx="9052560" cy="6995160"/>
          </a:xfrm>
        </p:spPr>
      </p:pic>
      <p:cxnSp>
        <p:nvCxnSpPr>
          <p:cNvPr id="6" name="Straight Arrow Connector 5"/>
          <p:cNvCxnSpPr/>
          <p:nvPr/>
        </p:nvCxnSpPr>
        <p:spPr>
          <a:xfrm rot="16200000" flipH="1">
            <a:off x="1181100" y="800100"/>
            <a:ext cx="4572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81000" y="304800"/>
            <a:ext cx="2590800" cy="369332"/>
          </a:xfrm>
          <a:prstGeom prst="rect">
            <a:avLst/>
          </a:prstGeom>
          <a:noFill/>
        </p:spPr>
        <p:txBody>
          <a:bodyPr wrap="square" rtlCol="0">
            <a:spAutoFit/>
          </a:bodyPr>
          <a:lstStyle/>
          <a:p>
            <a:r>
              <a:rPr lang="en-US" dirty="0" smtClean="0"/>
              <a:t>Lots of persistence!</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onetary.jpg"/>
          <p:cNvPicPr>
            <a:picLocks noGrp="1" noChangeAspect="1"/>
          </p:cNvPicPr>
          <p:nvPr>
            <p:ph idx="1"/>
          </p:nvPr>
        </p:nvPicPr>
        <p:blipFill>
          <a:blip r:embed="rId2"/>
          <a:stretch>
            <a:fillRect/>
          </a:stretch>
        </p:blipFill>
        <p:spPr>
          <a:xfrm>
            <a:off x="0" y="0"/>
            <a:ext cx="9052560" cy="6995160"/>
          </a:xfrm>
        </p:spPr>
      </p:pic>
      <p:cxnSp>
        <p:nvCxnSpPr>
          <p:cNvPr id="6" name="Straight Arrow Connector 5"/>
          <p:cNvCxnSpPr/>
          <p:nvPr/>
        </p:nvCxnSpPr>
        <p:spPr>
          <a:xfrm rot="16200000" flipH="1">
            <a:off x="7048500" y="1028700"/>
            <a:ext cx="4572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943600" y="304800"/>
            <a:ext cx="3048000" cy="338554"/>
          </a:xfrm>
          <a:prstGeom prst="rect">
            <a:avLst/>
          </a:prstGeom>
          <a:noFill/>
        </p:spPr>
        <p:txBody>
          <a:bodyPr wrap="square" rtlCol="0">
            <a:spAutoFit/>
          </a:bodyPr>
          <a:lstStyle/>
          <a:p>
            <a:r>
              <a:rPr lang="en-US" sz="1600" dirty="0" smtClean="0"/>
              <a:t>Inflation </a:t>
            </a:r>
            <a:r>
              <a:rPr lang="en-US" sz="1600" i="1" dirty="0" smtClean="0"/>
              <a:t>very</a:t>
            </a:r>
            <a:r>
              <a:rPr lang="en-US" sz="1600" dirty="0" smtClean="0"/>
              <a:t> slow to respond!</a:t>
            </a:r>
            <a:endParaRPr lang="en-US" sz="16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onetary.jpg"/>
          <p:cNvPicPr>
            <a:picLocks noGrp="1" noChangeAspect="1"/>
          </p:cNvPicPr>
          <p:nvPr>
            <p:ph idx="1"/>
          </p:nvPr>
        </p:nvPicPr>
        <p:blipFill>
          <a:blip r:embed="rId2"/>
          <a:stretch>
            <a:fillRect/>
          </a:stretch>
        </p:blipFill>
        <p:spPr>
          <a:xfrm>
            <a:off x="0" y="0"/>
            <a:ext cx="9052560" cy="6995160"/>
          </a:xfrm>
        </p:spPr>
      </p:pic>
      <p:sp>
        <p:nvSpPr>
          <p:cNvPr id="5" name="TextBox 4"/>
          <p:cNvSpPr txBox="1"/>
          <p:nvPr/>
        </p:nvSpPr>
        <p:spPr>
          <a:xfrm>
            <a:off x="6324600" y="5562600"/>
            <a:ext cx="2339102" cy="369332"/>
          </a:xfrm>
          <a:prstGeom prst="rect">
            <a:avLst/>
          </a:prstGeom>
          <a:noFill/>
        </p:spPr>
        <p:txBody>
          <a:bodyPr wrap="none" rtlCol="0">
            <a:spAutoFit/>
          </a:bodyPr>
          <a:lstStyle/>
          <a:p>
            <a:r>
              <a:rPr lang="en-US" dirty="0" smtClean="0"/>
              <a:t>Lots of hump-shapes</a:t>
            </a:r>
            <a:endParaRPr lang="en-US" dirty="0"/>
          </a:p>
        </p:txBody>
      </p:sp>
      <p:cxnSp>
        <p:nvCxnSpPr>
          <p:cNvPr id="7" name="Straight Arrow Connector 6"/>
          <p:cNvCxnSpPr/>
          <p:nvPr/>
        </p:nvCxnSpPr>
        <p:spPr>
          <a:xfrm rot="16200000" flipV="1">
            <a:off x="6515100" y="4838700"/>
            <a:ext cx="7620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a:off x="4495800" y="3276600"/>
            <a:ext cx="2133600" cy="2057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a:off x="4267200" y="4495800"/>
            <a:ext cx="198120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274638"/>
            <a:ext cx="8229600" cy="563562"/>
          </a:xfrm>
        </p:spPr>
        <p:txBody>
          <a:bodyPr>
            <a:normAutofit fontScale="90000"/>
          </a:bodyPr>
          <a:lstStyle/>
          <a:p>
            <a:pPr eaLnBrk="1" hangingPunct="1"/>
            <a:r>
              <a:rPr lang="en-US" sz="3200" smtClean="0"/>
              <a:t>Interesting Properties of Monetary Policy Shocks</a:t>
            </a:r>
          </a:p>
        </p:txBody>
      </p:sp>
      <p:sp>
        <p:nvSpPr>
          <p:cNvPr id="58371" name="Rectangle 3"/>
          <p:cNvSpPr>
            <a:spLocks noGrp="1" noChangeArrowheads="1"/>
          </p:cNvSpPr>
          <p:nvPr>
            <p:ph idx="1"/>
          </p:nvPr>
        </p:nvSpPr>
        <p:spPr>
          <a:xfrm>
            <a:off x="457200" y="1066800"/>
            <a:ext cx="8229600" cy="5638800"/>
          </a:xfrm>
        </p:spPr>
        <p:txBody>
          <a:bodyPr/>
          <a:lstStyle/>
          <a:p>
            <a:pPr eaLnBrk="1" hangingPunct="1">
              <a:lnSpc>
                <a:spcPct val="80000"/>
              </a:lnSpc>
            </a:pPr>
            <a:r>
              <a:rPr lang="en-US" sz="2000" dirty="0" smtClean="0"/>
              <a:t>Plenty of endogenous persistence:</a:t>
            </a:r>
          </a:p>
          <a:p>
            <a:pPr eaLnBrk="1" hangingPunct="1">
              <a:lnSpc>
                <a:spcPct val="80000"/>
              </a:lnSpc>
            </a:pPr>
            <a:endParaRPr lang="en-US" sz="2000" dirty="0" smtClean="0"/>
          </a:p>
          <a:p>
            <a:pPr lvl="1" eaLnBrk="1" hangingPunct="1">
              <a:lnSpc>
                <a:spcPct val="80000"/>
              </a:lnSpc>
            </a:pPr>
            <a:r>
              <a:rPr lang="en-US" sz="1800" dirty="0" smtClean="0"/>
              <a:t>money growth and interest rate over in 1 year, but other variables keep going….</a:t>
            </a:r>
          </a:p>
          <a:p>
            <a:pPr lvl="1" eaLnBrk="1" hangingPunct="1">
              <a:lnSpc>
                <a:spcPct val="80000"/>
              </a:lnSpc>
            </a:pPr>
            <a:endParaRPr lang="en-US" sz="1800" dirty="0" smtClean="0"/>
          </a:p>
          <a:p>
            <a:pPr eaLnBrk="1" hangingPunct="1">
              <a:lnSpc>
                <a:spcPct val="80000"/>
              </a:lnSpc>
            </a:pPr>
            <a:r>
              <a:rPr lang="en-US" sz="2000" dirty="0" smtClean="0"/>
              <a:t>Inflation slow to get off the ground: peaks in roughly two years</a:t>
            </a:r>
          </a:p>
          <a:p>
            <a:pPr eaLnBrk="1" hangingPunct="1">
              <a:lnSpc>
                <a:spcPct val="80000"/>
              </a:lnSpc>
            </a:pPr>
            <a:endParaRPr lang="en-US" sz="2000" dirty="0" smtClean="0"/>
          </a:p>
          <a:p>
            <a:pPr lvl="1" eaLnBrk="1" hangingPunct="1">
              <a:lnSpc>
                <a:spcPct val="80000"/>
              </a:lnSpc>
            </a:pPr>
            <a:r>
              <a:rPr lang="en-US" sz="1800" dirty="0" smtClean="0"/>
              <a:t>It has been conjectured that explaining this is a major challenge for economics</a:t>
            </a:r>
          </a:p>
          <a:p>
            <a:pPr lvl="1" eaLnBrk="1" hangingPunct="1">
              <a:lnSpc>
                <a:spcPct val="80000"/>
              </a:lnSpc>
            </a:pPr>
            <a:r>
              <a:rPr lang="en-US" sz="1800" dirty="0" smtClean="0"/>
              <a:t>Chari-Kehoe-</a:t>
            </a:r>
            <a:r>
              <a:rPr lang="en-US" sz="1800" dirty="0" err="1" smtClean="0"/>
              <a:t>McGrattan</a:t>
            </a:r>
            <a:r>
              <a:rPr lang="en-US" sz="1800" dirty="0" smtClean="0"/>
              <a:t> (</a:t>
            </a:r>
            <a:r>
              <a:rPr lang="en-US" sz="1800" i="1" dirty="0" err="1" smtClean="0"/>
              <a:t>Econometrica</a:t>
            </a:r>
            <a:r>
              <a:rPr lang="en-US" sz="1800" dirty="0" smtClean="0"/>
              <a:t>), </a:t>
            </a:r>
            <a:r>
              <a:rPr lang="en-US" sz="1800" dirty="0" err="1" smtClean="0"/>
              <a:t>Mankiw</a:t>
            </a:r>
            <a:r>
              <a:rPr lang="en-US" sz="1800" dirty="0" smtClean="0"/>
              <a:t>.</a:t>
            </a:r>
          </a:p>
          <a:p>
            <a:pPr lvl="1" eaLnBrk="1" hangingPunct="1">
              <a:lnSpc>
                <a:spcPct val="80000"/>
              </a:lnSpc>
            </a:pPr>
            <a:r>
              <a:rPr lang="en-US" sz="1800" dirty="0" smtClean="0"/>
              <a:t>Kills models in which movements in </a:t>
            </a:r>
            <a:r>
              <a:rPr lang="en-US" sz="1800" i="1" dirty="0" smtClean="0"/>
              <a:t>P</a:t>
            </a:r>
            <a:r>
              <a:rPr lang="en-US" sz="1800" dirty="0" smtClean="0"/>
              <a:t> are key to monetary transmission mechanism (Lucas misperception model, pure sticky wage model)</a:t>
            </a:r>
          </a:p>
          <a:p>
            <a:pPr lvl="1" eaLnBrk="1" hangingPunct="1">
              <a:lnSpc>
                <a:spcPct val="80000"/>
              </a:lnSpc>
            </a:pPr>
            <a:r>
              <a:rPr lang="en-US" sz="1800" dirty="0" smtClean="0"/>
              <a:t>Has been at the heart of the recent emphasis on sticky prices.</a:t>
            </a:r>
          </a:p>
          <a:p>
            <a:pPr eaLnBrk="1" hangingPunct="1">
              <a:lnSpc>
                <a:spcPct val="80000"/>
              </a:lnSpc>
            </a:pPr>
            <a:endParaRPr lang="en-US" sz="2000" dirty="0" smtClean="0"/>
          </a:p>
          <a:p>
            <a:pPr eaLnBrk="1" hangingPunct="1">
              <a:lnSpc>
                <a:spcPct val="80000"/>
              </a:lnSpc>
            </a:pPr>
            <a:r>
              <a:rPr lang="en-US" sz="2000" dirty="0" smtClean="0"/>
              <a:t>Output, consumption, investment, hours worked and capacity utilization hump-shaped</a:t>
            </a:r>
          </a:p>
          <a:p>
            <a:pPr eaLnBrk="1" hangingPunct="1">
              <a:lnSpc>
                <a:spcPct val="80000"/>
              </a:lnSpc>
            </a:pPr>
            <a:endParaRPr lang="en-US" sz="2000" dirty="0" smtClean="0"/>
          </a:p>
          <a:p>
            <a:pPr eaLnBrk="1" hangingPunct="1">
              <a:lnSpc>
                <a:spcPct val="80000"/>
              </a:lnSpc>
            </a:pPr>
            <a:r>
              <a:rPr lang="en-US" sz="2000" dirty="0" smtClean="0"/>
              <a:t>Velocity </a:t>
            </a:r>
            <a:r>
              <a:rPr lang="en-US" sz="2000" dirty="0" err="1" smtClean="0"/>
              <a:t>comoves</a:t>
            </a:r>
            <a:r>
              <a:rPr lang="en-US" sz="2000" dirty="0" smtClean="0"/>
              <a:t> with the interest rate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8371">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371">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371">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8371">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371">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371">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37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neutral.jpg"/>
          <p:cNvPicPr>
            <a:picLocks noGrp="1" noChangeAspect="1"/>
          </p:cNvPicPr>
          <p:nvPr>
            <p:ph idx="1"/>
          </p:nvPr>
        </p:nvPicPr>
        <p:blipFill>
          <a:blip r:embed="rId3"/>
          <a:stretch>
            <a:fillRect/>
          </a:stretch>
        </p:blipFill>
        <p:spPr>
          <a:xfrm>
            <a:off x="0" y="-137160"/>
            <a:ext cx="9052560" cy="6995160"/>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neutral.jpg"/>
          <p:cNvPicPr>
            <a:picLocks noGrp="1" noChangeAspect="1"/>
          </p:cNvPicPr>
          <p:nvPr>
            <p:ph idx="1"/>
          </p:nvPr>
        </p:nvPicPr>
        <p:blipFill>
          <a:blip r:embed="rId3"/>
          <a:stretch>
            <a:fillRect/>
          </a:stretch>
        </p:blipFill>
        <p:spPr>
          <a:xfrm>
            <a:off x="0" y="-137160"/>
            <a:ext cx="9052560" cy="6995160"/>
          </a:xfrm>
        </p:spPr>
      </p:pic>
      <p:sp>
        <p:nvSpPr>
          <p:cNvPr id="5" name="TextBox 4"/>
          <p:cNvSpPr txBox="1"/>
          <p:nvPr/>
        </p:nvSpPr>
        <p:spPr>
          <a:xfrm>
            <a:off x="6172200" y="5334000"/>
            <a:ext cx="3005951" cy="1200329"/>
          </a:xfrm>
          <a:prstGeom prst="rect">
            <a:avLst/>
          </a:prstGeom>
          <a:noFill/>
        </p:spPr>
        <p:txBody>
          <a:bodyPr wrap="none" rtlCol="0">
            <a:spAutoFit/>
          </a:bodyPr>
          <a:lstStyle/>
          <a:p>
            <a:r>
              <a:rPr lang="en-US" dirty="0" smtClean="0"/>
              <a:t>Confidence intervals are </a:t>
            </a:r>
          </a:p>
          <a:p>
            <a:r>
              <a:rPr lang="en-US" dirty="0" smtClean="0"/>
              <a:t>w</a:t>
            </a:r>
            <a:r>
              <a:rPr lang="en-US" dirty="0" smtClean="0"/>
              <a:t>ide, as you’d expect given</a:t>
            </a:r>
          </a:p>
          <a:p>
            <a:r>
              <a:rPr lang="en-US" dirty="0" smtClean="0"/>
              <a:t>t</a:t>
            </a:r>
            <a:r>
              <a:rPr lang="en-US" dirty="0" smtClean="0"/>
              <a:t>he nature of the question</a:t>
            </a:r>
          </a:p>
          <a:p>
            <a:r>
              <a:rPr lang="en-US" dirty="0" smtClean="0"/>
              <a:t>b</a:t>
            </a:r>
            <a:r>
              <a:rPr lang="en-US" dirty="0" smtClean="0"/>
              <a:t>eing asked</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neutral.jpg"/>
          <p:cNvPicPr>
            <a:picLocks noGrp="1" noChangeAspect="1"/>
          </p:cNvPicPr>
          <p:nvPr>
            <p:ph idx="1"/>
          </p:nvPr>
        </p:nvPicPr>
        <p:blipFill>
          <a:blip r:embed="rId3"/>
          <a:stretch>
            <a:fillRect/>
          </a:stretch>
        </p:blipFill>
        <p:spPr>
          <a:xfrm>
            <a:off x="0" y="-137160"/>
            <a:ext cx="9052560" cy="6995160"/>
          </a:xfrm>
        </p:spPr>
      </p:pic>
      <p:sp>
        <p:nvSpPr>
          <p:cNvPr id="5" name="TextBox 4"/>
          <p:cNvSpPr txBox="1"/>
          <p:nvPr/>
        </p:nvSpPr>
        <p:spPr>
          <a:xfrm>
            <a:off x="5943600" y="5257800"/>
            <a:ext cx="2967479" cy="923330"/>
          </a:xfrm>
          <a:prstGeom prst="rect">
            <a:avLst/>
          </a:prstGeom>
          <a:noFill/>
        </p:spPr>
        <p:txBody>
          <a:bodyPr wrap="none" rtlCol="0">
            <a:spAutoFit/>
          </a:bodyPr>
          <a:lstStyle/>
          <a:p>
            <a:r>
              <a:rPr lang="en-US" dirty="0" smtClean="0"/>
              <a:t>Output shows random walk</a:t>
            </a:r>
          </a:p>
          <a:p>
            <a:r>
              <a:rPr lang="en-US" dirty="0" smtClean="0"/>
              <a:t>r</a:t>
            </a:r>
            <a:r>
              <a:rPr lang="en-US" dirty="0" smtClean="0"/>
              <a:t>esponse</a:t>
            </a:r>
          </a:p>
          <a:p>
            <a:r>
              <a:rPr lang="en-US" dirty="0" smtClean="0"/>
              <a:t>Hours responds positively</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neutral.jpg"/>
          <p:cNvPicPr>
            <a:picLocks noGrp="1" noChangeAspect="1"/>
          </p:cNvPicPr>
          <p:nvPr>
            <p:ph idx="1"/>
          </p:nvPr>
        </p:nvPicPr>
        <p:blipFill>
          <a:blip r:embed="rId3"/>
          <a:stretch>
            <a:fillRect/>
          </a:stretch>
        </p:blipFill>
        <p:spPr>
          <a:xfrm>
            <a:off x="0" y="-137160"/>
            <a:ext cx="9052560" cy="6995160"/>
          </a:xfrm>
        </p:spPr>
      </p:pic>
      <p:cxnSp>
        <p:nvCxnSpPr>
          <p:cNvPr id="6" name="Straight Arrow Connector 5"/>
          <p:cNvCxnSpPr/>
          <p:nvPr/>
        </p:nvCxnSpPr>
        <p:spPr>
          <a:xfrm rot="16200000" flipV="1">
            <a:off x="4610100" y="3467100"/>
            <a:ext cx="35814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715000" y="5334000"/>
            <a:ext cx="3313728" cy="1200329"/>
          </a:xfrm>
          <a:prstGeom prst="rect">
            <a:avLst/>
          </a:prstGeom>
          <a:noFill/>
        </p:spPr>
        <p:txBody>
          <a:bodyPr wrap="none" rtlCol="0">
            <a:spAutoFit/>
          </a:bodyPr>
          <a:lstStyle/>
          <a:p>
            <a:r>
              <a:rPr lang="en-US" dirty="0" smtClean="0"/>
              <a:t>Inflation exhibits a quick</a:t>
            </a:r>
          </a:p>
          <a:p>
            <a:r>
              <a:rPr lang="en-US" dirty="0" smtClean="0"/>
              <a:t>r</a:t>
            </a:r>
            <a:r>
              <a:rPr lang="en-US" dirty="0" smtClean="0"/>
              <a:t>esponse. Raises a potential</a:t>
            </a:r>
          </a:p>
          <a:p>
            <a:r>
              <a:rPr lang="en-US" dirty="0" smtClean="0"/>
              <a:t>c</a:t>
            </a:r>
            <a:r>
              <a:rPr lang="en-US" dirty="0" smtClean="0"/>
              <a:t>hallenge, and draws attention</a:t>
            </a:r>
          </a:p>
          <a:p>
            <a:r>
              <a:rPr lang="en-US" dirty="0" smtClean="0"/>
              <a:t>t</a:t>
            </a:r>
            <a:r>
              <a:rPr lang="en-US" dirty="0" smtClean="0"/>
              <a:t>o alternative approaches.</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Observations on Neutral Shock</a:t>
            </a:r>
            <a:endParaRPr lang="en-US" dirty="0"/>
          </a:p>
        </p:txBody>
      </p:sp>
      <p:sp>
        <p:nvSpPr>
          <p:cNvPr id="3" name="Content Placeholder 2"/>
          <p:cNvSpPr>
            <a:spLocks noGrp="1"/>
          </p:cNvSpPr>
          <p:nvPr>
            <p:ph idx="1"/>
          </p:nvPr>
        </p:nvSpPr>
        <p:spPr>
          <a:xfrm>
            <a:off x="457200" y="1143000"/>
            <a:ext cx="8229600" cy="4983163"/>
          </a:xfrm>
        </p:spPr>
        <p:txBody>
          <a:bodyPr>
            <a:normAutofit fontScale="77500" lnSpcReduction="20000"/>
          </a:bodyPr>
          <a:lstStyle/>
          <a:p>
            <a:r>
              <a:rPr lang="en-US" dirty="0" smtClean="0"/>
              <a:t>Generally, results are ‘noisy’, as one expects.</a:t>
            </a:r>
          </a:p>
          <a:p>
            <a:pPr lvl="1"/>
            <a:r>
              <a:rPr lang="en-US" dirty="0" smtClean="0"/>
              <a:t>Interest, money growth, velocity responses not pinned down.</a:t>
            </a:r>
          </a:p>
          <a:p>
            <a:pPr lvl="1"/>
            <a:endParaRPr lang="en-US" dirty="0" smtClean="0"/>
          </a:p>
          <a:p>
            <a:r>
              <a:rPr lang="en-US" dirty="0" smtClean="0"/>
              <a:t>Interestingly, inflation response is immediate and </a:t>
            </a:r>
            <a:r>
              <a:rPr lang="en-US" i="1" dirty="0" smtClean="0"/>
              <a:t>precisely</a:t>
            </a:r>
            <a:r>
              <a:rPr lang="en-US" dirty="0" smtClean="0"/>
              <a:t> estimated.</a:t>
            </a:r>
          </a:p>
          <a:p>
            <a:endParaRPr lang="en-US" dirty="0" smtClean="0"/>
          </a:p>
          <a:p>
            <a:r>
              <a:rPr lang="en-US" dirty="0" smtClean="0"/>
              <a:t>Does this raise a question about the conventional interpretation of the response of inflation to a monetary shock?</a:t>
            </a:r>
          </a:p>
          <a:p>
            <a:endParaRPr lang="en-US" dirty="0" smtClean="0"/>
          </a:p>
          <a:p>
            <a:r>
              <a:rPr lang="en-US" dirty="0" smtClean="0"/>
              <a:t>Alternative possibility: information confusion stories.</a:t>
            </a:r>
          </a:p>
          <a:p>
            <a:pPr lvl="1"/>
            <a:r>
              <a:rPr lang="en-US" dirty="0" smtClean="0"/>
              <a:t>A variant of recent work by Rhys Mendes that builds on Guido </a:t>
            </a:r>
            <a:r>
              <a:rPr lang="en-US" dirty="0" err="1" smtClean="0"/>
              <a:t>Lorenzoni’s</a:t>
            </a:r>
            <a:r>
              <a:rPr lang="en-US" dirty="0" smtClean="0"/>
              <a:t> work.</a:t>
            </a:r>
          </a:p>
          <a:p>
            <a:pPr lvl="1">
              <a:buNone/>
            </a:pPr>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embodied.jpg"/>
          <p:cNvPicPr>
            <a:picLocks noGrp="1" noChangeAspect="1"/>
          </p:cNvPicPr>
          <p:nvPr>
            <p:ph idx="1"/>
          </p:nvPr>
        </p:nvPicPr>
        <p:blipFill>
          <a:blip r:embed="rId2"/>
          <a:stretch>
            <a:fillRect/>
          </a:stretch>
        </p:blipFill>
        <p:spPr>
          <a:xfrm>
            <a:off x="0" y="0"/>
            <a:ext cx="9052560" cy="6995160"/>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152400"/>
            <a:ext cx="8229600" cy="533400"/>
          </a:xfrm>
        </p:spPr>
        <p:txBody>
          <a:bodyPr>
            <a:normAutofit fontScale="90000"/>
          </a:bodyPr>
          <a:lstStyle/>
          <a:p>
            <a:pPr eaLnBrk="1" hangingPunct="1"/>
            <a:r>
              <a:rPr lang="en-US" sz="4000" smtClean="0"/>
              <a:t>Vector Autoregressions</a:t>
            </a:r>
          </a:p>
        </p:txBody>
      </p:sp>
      <p:sp>
        <p:nvSpPr>
          <p:cNvPr id="9219" name="Rectangle 3"/>
          <p:cNvSpPr>
            <a:spLocks noGrp="1" noChangeArrowheads="1"/>
          </p:cNvSpPr>
          <p:nvPr>
            <p:ph idx="1"/>
          </p:nvPr>
        </p:nvSpPr>
        <p:spPr>
          <a:xfrm>
            <a:off x="457200" y="914400"/>
            <a:ext cx="8229600" cy="5791200"/>
          </a:xfrm>
        </p:spPr>
        <p:txBody>
          <a:bodyPr/>
          <a:lstStyle/>
          <a:p>
            <a:pPr eaLnBrk="1" hangingPunct="1">
              <a:lnSpc>
                <a:spcPct val="80000"/>
              </a:lnSpc>
            </a:pPr>
            <a:r>
              <a:rPr lang="en-US" sz="2000" dirty="0" smtClean="0"/>
              <a:t>Proposed by Chris Sims in 1970s, 1980s</a:t>
            </a:r>
          </a:p>
          <a:p>
            <a:pPr eaLnBrk="1" hangingPunct="1">
              <a:lnSpc>
                <a:spcPct val="80000"/>
              </a:lnSpc>
            </a:pPr>
            <a:endParaRPr lang="en-US" sz="2000" dirty="0" smtClean="0"/>
          </a:p>
          <a:p>
            <a:pPr eaLnBrk="1" hangingPunct="1">
              <a:lnSpc>
                <a:spcPct val="80000"/>
              </a:lnSpc>
            </a:pPr>
            <a:r>
              <a:rPr lang="en-US" sz="2000" dirty="0" smtClean="0"/>
              <a:t>Major subsequent contributions by others (Bernanke, Blanchard-Watson, Blanchard-</a:t>
            </a:r>
            <a:r>
              <a:rPr lang="en-US" sz="2000" dirty="0" err="1" smtClean="0"/>
              <a:t>Quah</a:t>
            </a:r>
            <a:r>
              <a:rPr lang="en-US" sz="2000" dirty="0" smtClean="0"/>
              <a:t>)</a:t>
            </a:r>
          </a:p>
          <a:p>
            <a:pPr eaLnBrk="1" hangingPunct="1">
              <a:lnSpc>
                <a:spcPct val="80000"/>
              </a:lnSpc>
            </a:pPr>
            <a:endParaRPr lang="en-US" sz="2000" dirty="0" smtClean="0"/>
          </a:p>
          <a:p>
            <a:pPr eaLnBrk="1" hangingPunct="1">
              <a:lnSpc>
                <a:spcPct val="80000"/>
              </a:lnSpc>
            </a:pPr>
            <a:r>
              <a:rPr lang="en-US" sz="2000" dirty="0" smtClean="0"/>
              <a:t>Useful Way to Organize Data</a:t>
            </a:r>
          </a:p>
          <a:p>
            <a:pPr lvl="1" eaLnBrk="1" hangingPunct="1">
              <a:lnSpc>
                <a:spcPct val="80000"/>
              </a:lnSpc>
            </a:pPr>
            <a:r>
              <a:rPr lang="en-US" sz="1800" dirty="0" smtClean="0"/>
              <a:t>VARs serve as a ‘Battleground’ between alternative economic theories</a:t>
            </a:r>
          </a:p>
          <a:p>
            <a:pPr lvl="1" eaLnBrk="1" hangingPunct="1">
              <a:lnSpc>
                <a:spcPct val="80000"/>
              </a:lnSpc>
            </a:pPr>
            <a:r>
              <a:rPr lang="en-US" sz="1800" dirty="0" smtClean="0"/>
              <a:t>VARs can be used to quantitatively construct a particular model</a:t>
            </a:r>
          </a:p>
          <a:p>
            <a:pPr lvl="1" eaLnBrk="1" hangingPunct="1">
              <a:lnSpc>
                <a:spcPct val="80000"/>
              </a:lnSpc>
            </a:pPr>
            <a:endParaRPr lang="en-US" sz="1800" dirty="0" smtClean="0"/>
          </a:p>
          <a:p>
            <a:pPr eaLnBrk="1" hangingPunct="1">
              <a:lnSpc>
                <a:spcPct val="80000"/>
              </a:lnSpc>
            </a:pPr>
            <a:r>
              <a:rPr lang="en-US" sz="2000" dirty="0" smtClean="0"/>
              <a:t>Question that can (in principle) be addressed by VAR:</a:t>
            </a:r>
          </a:p>
          <a:p>
            <a:pPr lvl="1" eaLnBrk="1" hangingPunct="1">
              <a:lnSpc>
                <a:spcPct val="80000"/>
              </a:lnSpc>
            </a:pPr>
            <a:r>
              <a:rPr lang="en-US" sz="1800" dirty="0" smtClean="0"/>
              <a:t>‘How does the economy respond to a particular shock?’</a:t>
            </a:r>
          </a:p>
          <a:p>
            <a:pPr lvl="1" eaLnBrk="1" hangingPunct="1">
              <a:lnSpc>
                <a:spcPct val="80000"/>
              </a:lnSpc>
            </a:pPr>
            <a:r>
              <a:rPr lang="en-US" sz="1800" dirty="0" smtClean="0"/>
              <a:t>Current consensus model heavily guided by answers to this question</a:t>
            </a:r>
          </a:p>
          <a:p>
            <a:pPr lvl="1" eaLnBrk="1" hangingPunct="1">
              <a:lnSpc>
                <a:spcPct val="80000"/>
              </a:lnSpc>
            </a:pPr>
            <a:endParaRPr lang="en-US" sz="1800" dirty="0" smtClean="0"/>
          </a:p>
          <a:p>
            <a:pPr eaLnBrk="1" hangingPunct="1">
              <a:lnSpc>
                <a:spcPct val="80000"/>
              </a:lnSpc>
            </a:pPr>
            <a:r>
              <a:rPr lang="en-US" sz="2000" dirty="0" smtClean="0"/>
              <a:t>VARs can’t </a:t>
            </a:r>
            <a:r>
              <a:rPr lang="en-US" sz="2000" i="1" dirty="0" smtClean="0"/>
              <a:t>actually</a:t>
            </a:r>
            <a:r>
              <a:rPr lang="en-US" sz="2000" dirty="0" smtClean="0"/>
              <a:t> address such a question</a:t>
            </a:r>
          </a:p>
          <a:p>
            <a:pPr lvl="1" eaLnBrk="1" hangingPunct="1">
              <a:lnSpc>
                <a:spcPct val="80000"/>
              </a:lnSpc>
            </a:pPr>
            <a:r>
              <a:rPr lang="en-US" sz="1800" dirty="0" smtClean="0"/>
              <a:t>Identification problem</a:t>
            </a:r>
          </a:p>
          <a:p>
            <a:pPr lvl="1" eaLnBrk="1" hangingPunct="1">
              <a:lnSpc>
                <a:spcPct val="80000"/>
              </a:lnSpc>
            </a:pPr>
            <a:r>
              <a:rPr lang="en-US" sz="1800" dirty="0" smtClean="0"/>
              <a:t>Need extra assumptions….Structural VAR (SVAR).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219">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219">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219">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219">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219">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219">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219">
                                            <p:txEl>
                                              <p:pRg st="13" end="1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21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embodied.jpg"/>
          <p:cNvPicPr>
            <a:picLocks noGrp="1" noChangeAspect="1"/>
          </p:cNvPicPr>
          <p:nvPr>
            <p:ph idx="1"/>
          </p:nvPr>
        </p:nvPicPr>
        <p:blipFill>
          <a:blip r:embed="rId2"/>
          <a:stretch>
            <a:fillRect/>
          </a:stretch>
        </p:blipFill>
        <p:spPr>
          <a:xfrm>
            <a:off x="0" y="0"/>
            <a:ext cx="9052560" cy="6995160"/>
          </a:xfrm>
        </p:spPr>
      </p:pic>
      <p:sp>
        <p:nvSpPr>
          <p:cNvPr id="6" name="TextBox 5"/>
          <p:cNvSpPr txBox="1"/>
          <p:nvPr/>
        </p:nvSpPr>
        <p:spPr>
          <a:xfrm>
            <a:off x="5867400" y="5334000"/>
            <a:ext cx="3202543" cy="1200329"/>
          </a:xfrm>
          <a:prstGeom prst="rect">
            <a:avLst/>
          </a:prstGeom>
          <a:noFill/>
        </p:spPr>
        <p:txBody>
          <a:bodyPr wrap="none" rtlCol="0">
            <a:spAutoFit/>
          </a:bodyPr>
          <a:lstStyle/>
          <a:p>
            <a:r>
              <a:rPr lang="en-US" dirty="0" smtClean="0"/>
              <a:t>Warning: confidence intervals</a:t>
            </a:r>
          </a:p>
          <a:p>
            <a:r>
              <a:rPr lang="en-US" dirty="0" smtClean="0"/>
              <a:t>are wide! Econometric model</a:t>
            </a:r>
          </a:p>
          <a:p>
            <a:r>
              <a:rPr lang="en-US" dirty="0" smtClean="0"/>
              <a:t>estimation will take this into </a:t>
            </a:r>
          </a:p>
          <a:p>
            <a:r>
              <a:rPr lang="en-US" dirty="0" smtClean="0"/>
              <a:t>account. </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normAutofit fontScale="90000"/>
          </a:bodyPr>
          <a:lstStyle/>
          <a:p>
            <a:pPr eaLnBrk="1" hangingPunct="1"/>
            <a:r>
              <a:rPr lang="en-US" sz="4000" smtClean="0"/>
              <a:t>Historical Decomposition of Data into Shocks</a:t>
            </a:r>
          </a:p>
        </p:txBody>
      </p:sp>
      <p:sp>
        <p:nvSpPr>
          <p:cNvPr id="66563" name="Rectangle 3"/>
          <p:cNvSpPr>
            <a:spLocks noGrp="1" noChangeArrowheads="1"/>
          </p:cNvSpPr>
          <p:nvPr>
            <p:ph idx="1"/>
          </p:nvPr>
        </p:nvSpPr>
        <p:spPr>
          <a:xfrm>
            <a:off x="457200" y="1600200"/>
            <a:ext cx="8229600" cy="4876800"/>
          </a:xfrm>
        </p:spPr>
        <p:txBody>
          <a:bodyPr/>
          <a:lstStyle/>
          <a:p>
            <a:pPr eaLnBrk="1" hangingPunct="1"/>
            <a:r>
              <a:rPr lang="en-US" smtClean="0"/>
              <a:t>We can ask:</a:t>
            </a:r>
          </a:p>
          <a:p>
            <a:pPr lvl="1" eaLnBrk="1" hangingPunct="1"/>
            <a:r>
              <a:rPr lang="en-US" smtClean="0"/>
              <a:t>What would have happened if only monetary policy shocks had driven the data?</a:t>
            </a:r>
          </a:p>
          <a:p>
            <a:pPr lvl="1" eaLnBrk="1" hangingPunct="1"/>
            <a:endParaRPr lang="en-US" smtClean="0"/>
          </a:p>
          <a:p>
            <a:pPr lvl="1" eaLnBrk="1" hangingPunct="1"/>
            <a:r>
              <a:rPr lang="en-US" smtClean="0"/>
              <a:t>We can ask this about other identified shocks, or about combinations of shocks</a:t>
            </a:r>
          </a:p>
          <a:p>
            <a:pPr lvl="1" eaLnBrk="1" hangingPunct="1"/>
            <a:endParaRPr lang="en-US" smtClean="0"/>
          </a:p>
          <a:p>
            <a:pPr lvl="1" eaLnBrk="1" hangingPunct="1"/>
            <a:r>
              <a:rPr lang="en-US" smtClean="0"/>
              <a:t>We find that the three shocks together account for a large part of fluctuations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endParaRPr lang="en-US" smtClean="0"/>
          </a:p>
        </p:txBody>
      </p:sp>
      <p:pic>
        <p:nvPicPr>
          <p:cNvPr id="67587" name="Content Placeholder 3" descr="decomposition.jpg"/>
          <p:cNvPicPr>
            <a:picLocks noGrp="1" noChangeAspect="1"/>
          </p:cNvPicPr>
          <p:nvPr>
            <p:ph idx="1"/>
          </p:nvPr>
        </p:nvPicPr>
        <p:blipFill>
          <a:blip r:embed="rId2"/>
          <a:srcRect/>
          <a:stretch>
            <a:fillRect/>
          </a:stretch>
        </p:blipFill>
        <p:spPr>
          <a:xfrm>
            <a:off x="0" y="0"/>
            <a:ext cx="8991600" cy="6553200"/>
          </a:xfrm>
        </p:spPr>
      </p:pic>
      <p:sp>
        <p:nvSpPr>
          <p:cNvPr id="5" name="Rectangle 4"/>
          <p:cNvSpPr/>
          <p:nvPr/>
        </p:nvSpPr>
        <p:spPr>
          <a:xfrm>
            <a:off x="4724400" y="762000"/>
            <a:ext cx="3962400" cy="5562600"/>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Rectangle 5"/>
          <p:cNvSpPr/>
          <p:nvPr/>
        </p:nvSpPr>
        <p:spPr>
          <a:xfrm>
            <a:off x="762000" y="3352800"/>
            <a:ext cx="3886200" cy="2895600"/>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67590" name="TextBox 6"/>
          <p:cNvSpPr txBox="1">
            <a:spLocks noChangeArrowheads="1"/>
          </p:cNvSpPr>
          <p:nvPr/>
        </p:nvSpPr>
        <p:spPr bwMode="auto">
          <a:xfrm>
            <a:off x="5181600" y="1295400"/>
            <a:ext cx="3006725" cy="646113"/>
          </a:xfrm>
          <a:prstGeom prst="rect">
            <a:avLst/>
          </a:prstGeom>
          <a:noFill/>
          <a:ln w="9525">
            <a:noFill/>
            <a:miter lim="800000"/>
            <a:headEnd/>
            <a:tailEnd/>
          </a:ln>
        </p:spPr>
        <p:txBody>
          <a:bodyPr wrap="none">
            <a:spAutoFit/>
          </a:bodyPr>
          <a:lstStyle/>
          <a:p>
            <a:r>
              <a:rPr lang="en-US"/>
              <a:t>Dark line: detrended actual </a:t>
            </a:r>
          </a:p>
          <a:p>
            <a:r>
              <a:rPr lang="en-US"/>
              <a:t>GDP</a:t>
            </a:r>
          </a:p>
        </p:txBody>
      </p:sp>
      <p:cxnSp>
        <p:nvCxnSpPr>
          <p:cNvPr id="8" name="Straight Arrow Connector 7"/>
          <p:cNvCxnSpPr/>
          <p:nvPr/>
        </p:nvCxnSpPr>
        <p:spPr>
          <a:xfrm rot="10800000" flipV="1">
            <a:off x="3962400" y="1524000"/>
            <a:ext cx="1066800" cy="457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7592" name="TextBox 8"/>
          <p:cNvSpPr txBox="1">
            <a:spLocks noChangeArrowheads="1"/>
          </p:cNvSpPr>
          <p:nvPr/>
        </p:nvSpPr>
        <p:spPr bwMode="auto">
          <a:xfrm>
            <a:off x="1600200" y="4648200"/>
            <a:ext cx="6105525" cy="1477963"/>
          </a:xfrm>
          <a:prstGeom prst="rect">
            <a:avLst/>
          </a:prstGeom>
          <a:noFill/>
          <a:ln w="9525">
            <a:noFill/>
            <a:miter lim="800000"/>
            <a:headEnd/>
            <a:tailEnd/>
          </a:ln>
        </p:spPr>
        <p:txBody>
          <a:bodyPr wrap="none">
            <a:spAutoFit/>
          </a:bodyPr>
          <a:lstStyle/>
          <a:p>
            <a:r>
              <a:rPr lang="en-US"/>
              <a:t>Thin line: what GDP would have been if there had only </a:t>
            </a:r>
          </a:p>
          <a:p>
            <a:r>
              <a:rPr lang="en-US"/>
              <a:t>been one type of technology shock, the type that</a:t>
            </a:r>
          </a:p>
          <a:p>
            <a:r>
              <a:rPr lang="en-US"/>
              <a:t>affects only the capital goods industry</a:t>
            </a:r>
          </a:p>
          <a:p>
            <a:endParaRPr lang="en-US"/>
          </a:p>
          <a:p>
            <a:r>
              <a:rPr lang="en-US"/>
              <a:t>These shocks have some effect, but not terribly important </a:t>
            </a:r>
          </a:p>
        </p:txBody>
      </p:sp>
      <p:cxnSp>
        <p:nvCxnSpPr>
          <p:cNvPr id="10" name="Straight Arrow Connector 9"/>
          <p:cNvCxnSpPr/>
          <p:nvPr/>
        </p:nvCxnSpPr>
        <p:spPr>
          <a:xfrm rot="16200000" flipV="1">
            <a:off x="2514600" y="3048000"/>
            <a:ext cx="2057400" cy="990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endParaRPr lang="en-US" smtClean="0"/>
          </a:p>
        </p:txBody>
      </p:sp>
      <p:pic>
        <p:nvPicPr>
          <p:cNvPr id="68611" name="Content Placeholder 3" descr="decomposition.jpg"/>
          <p:cNvPicPr>
            <a:picLocks noGrp="1" noChangeAspect="1"/>
          </p:cNvPicPr>
          <p:nvPr>
            <p:ph idx="1"/>
          </p:nvPr>
        </p:nvPicPr>
        <p:blipFill>
          <a:blip r:embed="rId2"/>
          <a:srcRect/>
          <a:stretch>
            <a:fillRect/>
          </a:stretch>
        </p:blipFill>
        <p:spPr>
          <a:xfrm>
            <a:off x="0" y="0"/>
            <a:ext cx="8991600" cy="6553200"/>
          </a:xfrm>
        </p:spPr>
      </p:pic>
      <p:sp>
        <p:nvSpPr>
          <p:cNvPr id="5" name="Rectangle 4"/>
          <p:cNvSpPr/>
          <p:nvPr/>
        </p:nvSpPr>
        <p:spPr>
          <a:xfrm>
            <a:off x="762000" y="3581400"/>
            <a:ext cx="7924800" cy="2667000"/>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cxnSp>
        <p:nvCxnSpPr>
          <p:cNvPr id="6" name="Straight Arrow Connector 5"/>
          <p:cNvCxnSpPr/>
          <p:nvPr/>
        </p:nvCxnSpPr>
        <p:spPr>
          <a:xfrm rot="5400000" flipH="1" flipV="1">
            <a:off x="4152900" y="3162300"/>
            <a:ext cx="2895600" cy="76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8614" name="TextBox 6"/>
          <p:cNvSpPr txBox="1">
            <a:spLocks noChangeArrowheads="1"/>
          </p:cNvSpPr>
          <p:nvPr/>
        </p:nvSpPr>
        <p:spPr bwMode="auto">
          <a:xfrm>
            <a:off x="2743200" y="4648200"/>
            <a:ext cx="5686425" cy="2108200"/>
          </a:xfrm>
          <a:prstGeom prst="rect">
            <a:avLst/>
          </a:prstGeom>
          <a:noFill/>
          <a:ln w="9525">
            <a:noFill/>
            <a:miter lim="800000"/>
            <a:headEnd/>
            <a:tailEnd/>
          </a:ln>
        </p:spPr>
        <p:txBody>
          <a:bodyPr>
            <a:spAutoFit/>
          </a:bodyPr>
          <a:lstStyle/>
          <a:p>
            <a:r>
              <a:rPr lang="en-US" dirty="0"/>
              <a:t>Type of technology shock that affects</a:t>
            </a:r>
          </a:p>
          <a:p>
            <a:r>
              <a:rPr lang="en-US" dirty="0"/>
              <a:t>all industries</a:t>
            </a:r>
          </a:p>
          <a:p>
            <a:endParaRPr lang="en-US" dirty="0"/>
          </a:p>
          <a:p>
            <a:r>
              <a:rPr lang="en-US" dirty="0"/>
              <a:t>This has very large impact on broad trends in the</a:t>
            </a:r>
          </a:p>
          <a:p>
            <a:r>
              <a:rPr lang="en-US" dirty="0"/>
              <a:t>data, and a smaller impact on business cycles.</a:t>
            </a:r>
          </a:p>
          <a:p>
            <a:r>
              <a:rPr lang="en-US" dirty="0"/>
              <a:t> </a:t>
            </a:r>
          </a:p>
          <a:p>
            <a:r>
              <a:rPr lang="en-US" dirty="0"/>
              <a:t>Has big impact on trend in data, and 2000 boom-bust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eaLnBrk="1" hangingPunct="1"/>
            <a:endParaRPr lang="en-US" smtClean="0"/>
          </a:p>
        </p:txBody>
      </p:sp>
      <p:pic>
        <p:nvPicPr>
          <p:cNvPr id="69635" name="Content Placeholder 3" descr="decomposition.jpg"/>
          <p:cNvPicPr>
            <a:picLocks noGrp="1" noChangeAspect="1"/>
          </p:cNvPicPr>
          <p:nvPr>
            <p:ph idx="1"/>
          </p:nvPr>
        </p:nvPicPr>
        <p:blipFill>
          <a:blip r:embed="rId2"/>
          <a:srcRect/>
          <a:stretch>
            <a:fillRect/>
          </a:stretch>
        </p:blipFill>
        <p:spPr>
          <a:xfrm>
            <a:off x="0" y="0"/>
            <a:ext cx="8991600" cy="6553200"/>
          </a:xfrm>
        </p:spPr>
      </p:pic>
      <p:sp>
        <p:nvSpPr>
          <p:cNvPr id="5" name="Rectangle 4"/>
          <p:cNvSpPr/>
          <p:nvPr/>
        </p:nvSpPr>
        <p:spPr>
          <a:xfrm>
            <a:off x="4495800" y="3352800"/>
            <a:ext cx="3962400" cy="2819400"/>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p>
        </p:txBody>
      </p:sp>
      <p:cxnSp>
        <p:nvCxnSpPr>
          <p:cNvPr id="7" name="Straight Arrow Connector 6"/>
          <p:cNvCxnSpPr/>
          <p:nvPr/>
        </p:nvCxnSpPr>
        <p:spPr>
          <a:xfrm rot="10800000">
            <a:off x="3048000" y="4953000"/>
            <a:ext cx="1981200" cy="1066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9638" name="TextBox 9"/>
          <p:cNvSpPr txBox="1">
            <a:spLocks noChangeArrowheads="1"/>
          </p:cNvSpPr>
          <p:nvPr/>
        </p:nvSpPr>
        <p:spPr bwMode="auto">
          <a:xfrm>
            <a:off x="5105400" y="5410200"/>
            <a:ext cx="3657600" cy="923925"/>
          </a:xfrm>
          <a:prstGeom prst="rect">
            <a:avLst/>
          </a:prstGeom>
          <a:noFill/>
          <a:ln w="9525">
            <a:noFill/>
            <a:miter lim="800000"/>
            <a:headEnd/>
            <a:tailEnd/>
          </a:ln>
        </p:spPr>
        <p:txBody>
          <a:bodyPr>
            <a:spAutoFit/>
          </a:bodyPr>
          <a:lstStyle/>
          <a:p>
            <a:r>
              <a:rPr lang="en-US"/>
              <a:t>Monetary policy shocks have a big impact on 1980 ‘Volcker recession’</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pPr eaLnBrk="1" hangingPunct="1"/>
            <a:endParaRPr lang="en-US" smtClean="0"/>
          </a:p>
        </p:txBody>
      </p:sp>
      <p:pic>
        <p:nvPicPr>
          <p:cNvPr id="70659" name="Content Placeholder 3" descr="decomposition.jpg"/>
          <p:cNvPicPr>
            <a:picLocks noGrp="1" noChangeAspect="1"/>
          </p:cNvPicPr>
          <p:nvPr>
            <p:ph idx="1"/>
          </p:nvPr>
        </p:nvPicPr>
        <p:blipFill>
          <a:blip r:embed="rId2"/>
          <a:srcRect/>
          <a:stretch>
            <a:fillRect/>
          </a:stretch>
        </p:blipFill>
        <p:spPr>
          <a:xfrm>
            <a:off x="0" y="0"/>
            <a:ext cx="8991600" cy="6553200"/>
          </a:xfrm>
        </p:spPr>
      </p:pic>
      <p:cxnSp>
        <p:nvCxnSpPr>
          <p:cNvPr id="6" name="Straight Arrow Connector 5"/>
          <p:cNvCxnSpPr/>
          <p:nvPr/>
        </p:nvCxnSpPr>
        <p:spPr>
          <a:xfrm flipV="1">
            <a:off x="4724400" y="4724400"/>
            <a:ext cx="1828800" cy="1219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0661" name="TextBox 6"/>
          <p:cNvSpPr txBox="1">
            <a:spLocks noChangeArrowheads="1"/>
          </p:cNvSpPr>
          <p:nvPr/>
        </p:nvSpPr>
        <p:spPr bwMode="auto">
          <a:xfrm>
            <a:off x="2667000" y="6019800"/>
            <a:ext cx="4419600" cy="646113"/>
          </a:xfrm>
          <a:prstGeom prst="rect">
            <a:avLst/>
          </a:prstGeom>
          <a:noFill/>
          <a:ln w="9525">
            <a:noFill/>
            <a:miter lim="800000"/>
            <a:headEnd/>
            <a:tailEnd/>
          </a:ln>
        </p:spPr>
        <p:txBody>
          <a:bodyPr>
            <a:spAutoFit/>
          </a:bodyPr>
          <a:lstStyle/>
          <a:p>
            <a:r>
              <a:rPr lang="en-US"/>
              <a:t>All three shocks together account for large part of business cycle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274638"/>
            <a:ext cx="8153400" cy="487362"/>
          </a:xfrm>
        </p:spPr>
        <p:txBody>
          <a:bodyPr>
            <a:normAutofit fontScale="90000"/>
          </a:bodyPr>
          <a:lstStyle/>
          <a:p>
            <a:pPr eaLnBrk="1" hangingPunct="1"/>
            <a:r>
              <a:rPr lang="en-US" dirty="0" smtClean="0"/>
              <a:t>Variance Decomposition</a:t>
            </a:r>
          </a:p>
        </p:txBody>
      </p:sp>
      <p:sp>
        <p:nvSpPr>
          <p:cNvPr id="71683" name="Rectangle 3"/>
          <p:cNvSpPr>
            <a:spLocks noGrp="1" noChangeArrowheads="1"/>
          </p:cNvSpPr>
          <p:nvPr>
            <p:ph idx="1"/>
          </p:nvPr>
        </p:nvSpPr>
        <p:spPr/>
        <p:txBody>
          <a:bodyPr/>
          <a:lstStyle/>
          <a:p>
            <a:pPr eaLnBrk="1" hangingPunct="1"/>
            <a:endParaRPr lang="en-US" smtClean="0"/>
          </a:p>
        </p:txBody>
      </p:sp>
      <p:pic>
        <p:nvPicPr>
          <p:cNvPr id="71685" name="Picture 5"/>
          <p:cNvPicPr>
            <a:picLocks noChangeAspect="1" noChangeArrowheads="1"/>
          </p:cNvPicPr>
          <p:nvPr/>
        </p:nvPicPr>
        <p:blipFill>
          <a:blip r:embed="rId3"/>
          <a:srcRect/>
          <a:stretch>
            <a:fillRect/>
          </a:stretch>
        </p:blipFill>
        <p:spPr bwMode="auto">
          <a:xfrm>
            <a:off x="3124200" y="1066800"/>
            <a:ext cx="3223440" cy="5583600"/>
          </a:xfrm>
          <a:prstGeom prst="rect">
            <a:avLst/>
          </a:prstGeom>
          <a:noFill/>
          <a:ln w="9525" cap="flat" cmpd="sng">
            <a:noFill/>
            <a:prstDash val="solid"/>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ecomposition.jpg"/>
          <p:cNvPicPr>
            <a:picLocks noGrp="1" noChangeAspect="1"/>
          </p:cNvPicPr>
          <p:nvPr>
            <p:ph idx="1"/>
          </p:nvPr>
        </p:nvPicPr>
        <p:blipFill>
          <a:blip r:embed="rId2"/>
          <a:stretch>
            <a:fillRect/>
          </a:stretch>
        </p:blipFill>
        <p:spPr>
          <a:xfrm>
            <a:off x="-228600" y="-76200"/>
            <a:ext cx="10058400" cy="7772400"/>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apertables_Page_1.jpg"/>
          <p:cNvPicPr>
            <a:picLocks noGrp="1" noChangeAspect="1"/>
          </p:cNvPicPr>
          <p:nvPr>
            <p:ph idx="1"/>
          </p:nvPr>
        </p:nvPicPr>
        <p:blipFill>
          <a:blip r:embed="rId2"/>
          <a:stretch>
            <a:fillRect/>
          </a:stretch>
        </p:blipFill>
        <p:spPr>
          <a:xfrm>
            <a:off x="-1066800" y="0"/>
            <a:ext cx="11064240" cy="8549640"/>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Now,  to the construction of a monetary equilibrium model, based on the previous impulse response functions….</a:t>
            </a:r>
          </a:p>
          <a:p>
            <a:endParaRPr lang="en-US" dirty="0" smtClean="0"/>
          </a:p>
          <a:p>
            <a:r>
              <a:rPr lang="en-US" dirty="0" smtClean="0"/>
              <a:t>Based on </a:t>
            </a:r>
          </a:p>
          <a:p>
            <a:pPr lvl="1"/>
            <a:r>
              <a:rPr lang="en-US" dirty="0" smtClean="0"/>
              <a:t>Christiano-Eichenbaum-Evans JPE(2005)</a:t>
            </a:r>
          </a:p>
          <a:p>
            <a:pPr lvl="1"/>
            <a:r>
              <a:rPr lang="en-US" dirty="0" smtClean="0"/>
              <a:t>Altig-Christiano-Eichenbaum-Linde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4638"/>
            <a:ext cx="8229600" cy="715962"/>
          </a:xfrm>
        </p:spPr>
        <p:txBody>
          <a:bodyPr/>
          <a:lstStyle/>
          <a:p>
            <a:pPr eaLnBrk="1" hangingPunct="1"/>
            <a:r>
              <a:rPr lang="en-US" sz="4000" smtClean="0"/>
              <a:t>Outline of SVAR discussion</a:t>
            </a:r>
          </a:p>
        </p:txBody>
      </p:sp>
      <p:sp>
        <p:nvSpPr>
          <p:cNvPr id="12291" name="Rectangle 3"/>
          <p:cNvSpPr>
            <a:spLocks noGrp="1" noChangeArrowheads="1"/>
          </p:cNvSpPr>
          <p:nvPr>
            <p:ph idx="1"/>
          </p:nvPr>
        </p:nvSpPr>
        <p:spPr>
          <a:xfrm>
            <a:off x="457200" y="1066800"/>
            <a:ext cx="8229600" cy="5486400"/>
          </a:xfrm>
        </p:spPr>
        <p:txBody>
          <a:bodyPr/>
          <a:lstStyle/>
          <a:p>
            <a:pPr eaLnBrk="1" hangingPunct="1">
              <a:lnSpc>
                <a:spcPct val="90000"/>
              </a:lnSpc>
            </a:pPr>
            <a:r>
              <a:rPr lang="en-US" sz="2400" dirty="0" smtClean="0"/>
              <a:t>What is a VAR?</a:t>
            </a:r>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r>
              <a:rPr lang="en-US" sz="2400" dirty="0" smtClean="0"/>
              <a:t>The Identification Problem</a:t>
            </a:r>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r>
              <a:rPr lang="en-US" sz="2400" dirty="0" smtClean="0"/>
              <a:t>Identification restrictions</a:t>
            </a:r>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r>
              <a:rPr lang="en-US" sz="2400" dirty="0" smtClean="0"/>
              <a:t>Results</a:t>
            </a:r>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r>
              <a:rPr lang="en-US" sz="2400" dirty="0" smtClean="0"/>
              <a:t>Historical Decompositions of Data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1">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29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457200" y="274638"/>
            <a:ext cx="8229600" cy="487362"/>
          </a:xfrm>
        </p:spPr>
        <p:txBody>
          <a:bodyPr>
            <a:normAutofit fontScale="90000"/>
          </a:bodyPr>
          <a:lstStyle/>
          <a:p>
            <a:r>
              <a:rPr lang="en-US" dirty="0"/>
              <a:t>Objectives</a:t>
            </a:r>
          </a:p>
        </p:txBody>
      </p:sp>
      <p:sp>
        <p:nvSpPr>
          <p:cNvPr id="281603" name="Rectangle 3"/>
          <p:cNvSpPr>
            <a:spLocks noGrp="1" noChangeArrowheads="1"/>
          </p:cNvSpPr>
          <p:nvPr>
            <p:ph sz="half" idx="1"/>
          </p:nvPr>
        </p:nvSpPr>
        <p:spPr>
          <a:xfrm>
            <a:off x="457200" y="914400"/>
            <a:ext cx="8382000" cy="5715000"/>
          </a:xfrm>
        </p:spPr>
        <p:txBody>
          <a:bodyPr>
            <a:normAutofit/>
          </a:bodyPr>
          <a:lstStyle/>
          <a:p>
            <a:pPr>
              <a:lnSpc>
                <a:spcPct val="80000"/>
              </a:lnSpc>
            </a:pPr>
            <a:r>
              <a:rPr lang="en-US" sz="2400" dirty="0"/>
              <a:t>Constructing a </a:t>
            </a:r>
            <a:r>
              <a:rPr lang="en-US" sz="2400" dirty="0" smtClean="0"/>
              <a:t>standard (‘consensus’) DSGE </a:t>
            </a:r>
            <a:r>
              <a:rPr lang="en-US" sz="2400" dirty="0"/>
              <a:t>Model</a:t>
            </a:r>
          </a:p>
          <a:p>
            <a:pPr lvl="1">
              <a:lnSpc>
                <a:spcPct val="80000"/>
              </a:lnSpc>
            </a:pPr>
            <a:r>
              <a:rPr lang="en-US" sz="2000" dirty="0"/>
              <a:t>Model </a:t>
            </a:r>
            <a:r>
              <a:rPr lang="en-US" sz="2000" dirty="0" smtClean="0"/>
              <a:t>features. </a:t>
            </a:r>
            <a:endParaRPr lang="en-US" sz="2000" dirty="0"/>
          </a:p>
          <a:p>
            <a:pPr lvl="1">
              <a:lnSpc>
                <a:spcPct val="80000"/>
              </a:lnSpc>
            </a:pPr>
            <a:r>
              <a:rPr lang="en-US" sz="2000" dirty="0"/>
              <a:t>Estimation of </a:t>
            </a:r>
            <a:r>
              <a:rPr lang="en-US" sz="2000" dirty="0" smtClean="0"/>
              <a:t>model </a:t>
            </a:r>
            <a:r>
              <a:rPr lang="en-US" sz="2000" dirty="0"/>
              <a:t>using </a:t>
            </a:r>
            <a:r>
              <a:rPr lang="en-US" sz="2000" dirty="0" smtClean="0"/>
              <a:t>impulse responses from SVAR’s.</a:t>
            </a:r>
          </a:p>
          <a:p>
            <a:pPr lvl="1">
              <a:lnSpc>
                <a:spcPct val="80000"/>
              </a:lnSpc>
            </a:pPr>
            <a:endParaRPr lang="en-US" sz="2400" dirty="0" smtClean="0"/>
          </a:p>
          <a:p>
            <a:pPr lvl="1">
              <a:lnSpc>
                <a:spcPct val="80000"/>
              </a:lnSpc>
            </a:pPr>
            <a:endParaRPr lang="en-US" sz="2400" dirty="0" smtClean="0"/>
          </a:p>
          <a:p>
            <a:pPr lvl="1">
              <a:lnSpc>
                <a:spcPct val="80000"/>
              </a:lnSpc>
            </a:pPr>
            <a:endParaRPr lang="en-US" sz="2400" dirty="0"/>
          </a:p>
          <a:p>
            <a:pPr>
              <a:lnSpc>
                <a:spcPct val="80000"/>
              </a:lnSpc>
            </a:pPr>
            <a:r>
              <a:rPr lang="en-US" sz="2400" dirty="0" smtClean="0"/>
              <a:t>Determine if there is a conflict regarding price behavior between micro and macro data.</a:t>
            </a:r>
            <a:endParaRPr lang="en-US" sz="2400" dirty="0"/>
          </a:p>
          <a:p>
            <a:pPr>
              <a:lnSpc>
                <a:spcPct val="80000"/>
              </a:lnSpc>
            </a:pPr>
            <a:endParaRPr lang="en-US" sz="2400" dirty="0" smtClean="0"/>
          </a:p>
          <a:p>
            <a:pPr>
              <a:lnSpc>
                <a:spcPct val="80000"/>
              </a:lnSpc>
            </a:pPr>
            <a:endParaRPr lang="en-US" sz="2400" dirty="0"/>
          </a:p>
          <a:p>
            <a:pPr lvl="1">
              <a:lnSpc>
                <a:spcPct val="80000"/>
              </a:lnSpc>
            </a:pPr>
            <a:r>
              <a:rPr lang="en-US" sz="2000" dirty="0"/>
              <a:t>Macro Evidence:</a:t>
            </a:r>
          </a:p>
          <a:p>
            <a:pPr lvl="2">
              <a:lnSpc>
                <a:spcPct val="80000"/>
              </a:lnSpc>
            </a:pPr>
            <a:r>
              <a:rPr lang="en-US" sz="1800" dirty="0" smtClean="0"/>
              <a:t>Inflation appears sluggish</a:t>
            </a:r>
          </a:p>
          <a:p>
            <a:pPr lvl="2">
              <a:lnSpc>
                <a:spcPct val="80000"/>
              </a:lnSpc>
            </a:pPr>
            <a:r>
              <a:rPr lang="en-US" sz="1800" dirty="0" smtClean="0"/>
              <a:t>Inflation responds slowly to monetary shock</a:t>
            </a:r>
          </a:p>
          <a:p>
            <a:pPr lvl="2">
              <a:lnSpc>
                <a:spcPct val="80000"/>
              </a:lnSpc>
            </a:pPr>
            <a:endParaRPr lang="en-US" sz="1800" dirty="0"/>
          </a:p>
          <a:p>
            <a:pPr lvl="1">
              <a:lnSpc>
                <a:spcPct val="80000"/>
              </a:lnSpc>
            </a:pPr>
            <a:r>
              <a:rPr lang="en-US" sz="2000" dirty="0"/>
              <a:t>Micro Evidence:</a:t>
            </a:r>
          </a:p>
          <a:p>
            <a:pPr lvl="2">
              <a:lnSpc>
                <a:spcPct val="80000"/>
              </a:lnSpc>
            </a:pPr>
            <a:r>
              <a:rPr lang="en-US" sz="1800" dirty="0" err="1" smtClean="0"/>
              <a:t>Bils</a:t>
            </a:r>
            <a:r>
              <a:rPr lang="en-US" sz="1800" dirty="0" smtClean="0"/>
              <a:t>-Klenow, Nakamura-Steinsson report evidence on frequency of price change at micro level: 5-11 months. </a:t>
            </a:r>
            <a:endParaRPr lang="en-US" sz="1800" dirty="0"/>
          </a:p>
          <a:p>
            <a:pPr lvl="2">
              <a:lnSpc>
                <a:spcPct val="80000"/>
              </a:lnSpc>
            </a:pPr>
            <a:endParaRPr lang="en-US" sz="1800" dirty="0"/>
          </a:p>
          <a:p>
            <a:pPr lvl="2">
              <a:lnSpc>
                <a:spcPct val="80000"/>
              </a:lnSpc>
            </a:pPr>
            <a:endParaRPr lang="en-US" sz="1800" dirty="0"/>
          </a:p>
          <a:p>
            <a:pPr>
              <a:lnSpc>
                <a:spcPct val="80000"/>
              </a:lnSpc>
            </a:pP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160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160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160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160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1603">
                                            <p:txEl>
                                              <p:pRg st="9" end="9"/>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1603">
                                            <p:txEl>
                                              <p:pRg st="10" end="1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1603">
                                            <p:txEl>
                                              <p:pRg st="11" end="1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1603">
                                            <p:txEl>
                                              <p:pRg st="13" end="1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160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p:txBody>
          <a:bodyPr/>
          <a:lstStyle/>
          <a:p>
            <a:r>
              <a:rPr lang="en-US"/>
              <a:t>Description of Model</a:t>
            </a:r>
          </a:p>
        </p:txBody>
      </p:sp>
      <p:sp>
        <p:nvSpPr>
          <p:cNvPr id="297987" name="Rectangle 3"/>
          <p:cNvSpPr>
            <a:spLocks noGrp="1" noChangeArrowheads="1"/>
          </p:cNvSpPr>
          <p:nvPr>
            <p:ph idx="1"/>
          </p:nvPr>
        </p:nvSpPr>
        <p:spPr/>
        <p:txBody>
          <a:bodyPr/>
          <a:lstStyle/>
          <a:p>
            <a:pPr>
              <a:lnSpc>
                <a:spcPct val="90000"/>
              </a:lnSpc>
            </a:pPr>
            <a:r>
              <a:rPr lang="en-US" sz="2800"/>
              <a:t>Timing Assumptions</a:t>
            </a:r>
          </a:p>
          <a:p>
            <a:pPr>
              <a:lnSpc>
                <a:spcPct val="90000"/>
              </a:lnSpc>
            </a:pPr>
            <a:endParaRPr lang="en-US" sz="2800"/>
          </a:p>
          <a:p>
            <a:pPr>
              <a:lnSpc>
                <a:spcPct val="90000"/>
              </a:lnSpc>
            </a:pPr>
            <a:r>
              <a:rPr lang="en-US" sz="2800"/>
              <a:t>Firms</a:t>
            </a:r>
          </a:p>
          <a:p>
            <a:pPr>
              <a:lnSpc>
                <a:spcPct val="90000"/>
              </a:lnSpc>
            </a:pPr>
            <a:endParaRPr lang="en-US" sz="2800"/>
          </a:p>
          <a:p>
            <a:pPr>
              <a:lnSpc>
                <a:spcPct val="90000"/>
              </a:lnSpc>
            </a:pPr>
            <a:r>
              <a:rPr lang="en-US" sz="2800"/>
              <a:t>Households</a:t>
            </a:r>
          </a:p>
          <a:p>
            <a:pPr>
              <a:lnSpc>
                <a:spcPct val="90000"/>
              </a:lnSpc>
            </a:pPr>
            <a:endParaRPr lang="en-US" sz="2800"/>
          </a:p>
          <a:p>
            <a:pPr>
              <a:lnSpc>
                <a:spcPct val="90000"/>
              </a:lnSpc>
            </a:pPr>
            <a:r>
              <a:rPr lang="en-US" sz="2800"/>
              <a:t>Monetary Authority</a:t>
            </a:r>
          </a:p>
          <a:p>
            <a:pPr>
              <a:lnSpc>
                <a:spcPct val="90000"/>
              </a:lnSpc>
            </a:pPr>
            <a:endParaRPr lang="en-US" sz="2800"/>
          </a:p>
          <a:p>
            <a:pPr>
              <a:lnSpc>
                <a:spcPct val="90000"/>
              </a:lnSpc>
            </a:pPr>
            <a:r>
              <a:rPr lang="en-US" sz="2800"/>
              <a:t>Goods Market Clearing and Equilibrium</a:t>
            </a:r>
          </a:p>
          <a:p>
            <a:pPr>
              <a:lnSpc>
                <a:spcPct val="90000"/>
              </a:lnSpc>
            </a:pPr>
            <a:endParaRPr lang="en-US" sz="280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457200" y="152400"/>
            <a:ext cx="8229600" cy="639762"/>
          </a:xfrm>
        </p:spPr>
        <p:txBody>
          <a:bodyPr>
            <a:normAutofit fontScale="90000"/>
          </a:bodyPr>
          <a:lstStyle/>
          <a:p>
            <a:r>
              <a:rPr lang="en-US" dirty="0"/>
              <a:t>Timing</a:t>
            </a:r>
          </a:p>
        </p:txBody>
      </p:sp>
      <p:sp>
        <p:nvSpPr>
          <p:cNvPr id="242691" name="Rectangle 3"/>
          <p:cNvSpPr>
            <a:spLocks noGrp="1" noChangeArrowheads="1"/>
          </p:cNvSpPr>
          <p:nvPr>
            <p:ph idx="1"/>
          </p:nvPr>
        </p:nvSpPr>
        <p:spPr>
          <a:xfrm>
            <a:off x="457200" y="990600"/>
            <a:ext cx="8229600" cy="5562600"/>
          </a:xfrm>
        </p:spPr>
        <p:txBody>
          <a:bodyPr>
            <a:normAutofit lnSpcReduction="10000"/>
          </a:bodyPr>
          <a:lstStyle/>
          <a:p>
            <a:pPr>
              <a:lnSpc>
                <a:spcPct val="90000"/>
              </a:lnSpc>
            </a:pPr>
            <a:r>
              <a:rPr lang="en-US" sz="2800" dirty="0"/>
              <a:t>Technology Shocks Realized</a:t>
            </a:r>
            <a:r>
              <a:rPr lang="en-US" sz="2800" dirty="0" smtClean="0"/>
              <a:t>.</a:t>
            </a:r>
          </a:p>
          <a:p>
            <a:pPr>
              <a:lnSpc>
                <a:spcPct val="90000"/>
              </a:lnSpc>
            </a:pPr>
            <a:endParaRPr lang="en-US" sz="2800" dirty="0"/>
          </a:p>
          <a:p>
            <a:pPr>
              <a:lnSpc>
                <a:spcPct val="90000"/>
              </a:lnSpc>
            </a:pPr>
            <a:r>
              <a:rPr lang="en-US" sz="2800" dirty="0"/>
              <a:t>Agents Make Price/Wage Setting, Consumption, Investment, Capital Utilization Decisions</a:t>
            </a:r>
            <a:r>
              <a:rPr lang="en-US" sz="2800" dirty="0" smtClean="0"/>
              <a:t>.</a:t>
            </a:r>
          </a:p>
          <a:p>
            <a:pPr>
              <a:lnSpc>
                <a:spcPct val="90000"/>
              </a:lnSpc>
            </a:pPr>
            <a:endParaRPr lang="en-US" sz="2800" dirty="0"/>
          </a:p>
          <a:p>
            <a:pPr>
              <a:lnSpc>
                <a:spcPct val="90000"/>
              </a:lnSpc>
            </a:pPr>
            <a:r>
              <a:rPr lang="en-US" sz="2800" dirty="0"/>
              <a:t>Monetary Policy Shock Realized</a:t>
            </a:r>
            <a:r>
              <a:rPr lang="en-US" sz="2800" dirty="0" smtClean="0"/>
              <a:t>.</a:t>
            </a:r>
          </a:p>
          <a:p>
            <a:pPr>
              <a:lnSpc>
                <a:spcPct val="90000"/>
              </a:lnSpc>
            </a:pPr>
            <a:endParaRPr lang="en-US" sz="2800" dirty="0"/>
          </a:p>
          <a:p>
            <a:pPr>
              <a:lnSpc>
                <a:spcPct val="90000"/>
              </a:lnSpc>
            </a:pPr>
            <a:r>
              <a:rPr lang="en-US" sz="2800" dirty="0"/>
              <a:t>Household Money Demand Decision Made</a:t>
            </a:r>
            <a:r>
              <a:rPr lang="en-US" sz="2800" dirty="0" smtClean="0"/>
              <a:t>.</a:t>
            </a:r>
          </a:p>
          <a:p>
            <a:pPr>
              <a:lnSpc>
                <a:spcPct val="90000"/>
              </a:lnSpc>
            </a:pPr>
            <a:endParaRPr lang="en-US" sz="2800" dirty="0"/>
          </a:p>
          <a:p>
            <a:pPr>
              <a:lnSpc>
                <a:spcPct val="90000"/>
              </a:lnSpc>
            </a:pPr>
            <a:r>
              <a:rPr lang="en-US" sz="2800" dirty="0"/>
              <a:t>Production, Employment, Purchases Occur, and Markets Clear. </a:t>
            </a:r>
            <a:endParaRPr lang="en-US" sz="2800" dirty="0" smtClean="0"/>
          </a:p>
          <a:p>
            <a:pPr>
              <a:lnSpc>
                <a:spcPct val="90000"/>
              </a:lnSpc>
            </a:pPr>
            <a:r>
              <a:rPr lang="en-US" sz="2800" dirty="0" smtClean="0"/>
              <a:t> </a:t>
            </a:r>
            <a:endParaRPr lang="en-US" sz="2800" dirty="0"/>
          </a:p>
          <a:p>
            <a:pPr>
              <a:lnSpc>
                <a:spcPct val="90000"/>
              </a:lnSpc>
            </a:pPr>
            <a:r>
              <a:rPr lang="en-US" sz="2000" dirty="0"/>
              <a:t>Note: Wages, Prices and Output Predetermined Relative to Policy Shock</a:t>
            </a:r>
            <a:r>
              <a:rPr lang="en-US" sz="28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269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26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269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269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2691">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2691">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269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endParaRPr lang="en-US"/>
          </a:p>
        </p:txBody>
      </p:sp>
      <p:sp>
        <p:nvSpPr>
          <p:cNvPr id="241667" name="Rectangle 3"/>
          <p:cNvSpPr>
            <a:spLocks noGrp="1" noChangeArrowheads="1"/>
          </p:cNvSpPr>
          <p:nvPr>
            <p:ph idx="1"/>
          </p:nvPr>
        </p:nvSpPr>
        <p:spPr/>
        <p:txBody>
          <a:bodyPr/>
          <a:lstStyle/>
          <a:p>
            <a:endParaRPr lang="en-US"/>
          </a:p>
        </p:txBody>
      </p:sp>
      <p:pic>
        <p:nvPicPr>
          <p:cNvPr id="241668" name="Picture 4" descr="HJCYG401"/>
          <p:cNvPicPr>
            <a:picLocks noChangeAspect="1" noChangeArrowheads="1"/>
          </p:cNvPicPr>
          <p:nvPr/>
        </p:nvPicPr>
        <p:blipFill>
          <a:blip r:embed="rId3"/>
          <a:srcRect/>
          <a:stretch>
            <a:fillRect/>
          </a:stretch>
        </p:blipFill>
        <p:spPr bwMode="auto">
          <a:xfrm>
            <a:off x="1600200" y="152400"/>
            <a:ext cx="6858000" cy="6538913"/>
          </a:xfrm>
          <a:prstGeom prst="rect">
            <a:avLst/>
          </a:prstGeom>
          <a:noFill/>
        </p:spPr>
      </p:pic>
      <p:sp>
        <p:nvSpPr>
          <p:cNvPr id="5" name="Rectangle 4"/>
          <p:cNvSpPr/>
          <p:nvPr/>
        </p:nvSpPr>
        <p:spPr>
          <a:xfrm>
            <a:off x="4114800" y="5105400"/>
            <a:ext cx="16764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638800" y="5257800"/>
            <a:ext cx="5334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29400" y="5334000"/>
            <a:ext cx="19812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endParaRPr lang="en-US"/>
          </a:p>
        </p:txBody>
      </p:sp>
      <p:sp>
        <p:nvSpPr>
          <p:cNvPr id="241667" name="Rectangle 3"/>
          <p:cNvSpPr>
            <a:spLocks noGrp="1" noChangeArrowheads="1"/>
          </p:cNvSpPr>
          <p:nvPr>
            <p:ph idx="1"/>
          </p:nvPr>
        </p:nvSpPr>
        <p:spPr/>
        <p:txBody>
          <a:bodyPr/>
          <a:lstStyle/>
          <a:p>
            <a:endParaRPr lang="en-US"/>
          </a:p>
        </p:txBody>
      </p:sp>
      <p:pic>
        <p:nvPicPr>
          <p:cNvPr id="241668" name="Picture 4" descr="HJCYG401"/>
          <p:cNvPicPr>
            <a:picLocks noChangeAspect="1" noChangeArrowheads="1"/>
          </p:cNvPicPr>
          <p:nvPr/>
        </p:nvPicPr>
        <p:blipFill>
          <a:blip r:embed="rId3"/>
          <a:srcRect/>
          <a:stretch>
            <a:fillRect/>
          </a:stretch>
        </p:blipFill>
        <p:spPr bwMode="auto">
          <a:xfrm>
            <a:off x="1600200" y="152400"/>
            <a:ext cx="6858000" cy="6538913"/>
          </a:xfrm>
          <a:prstGeom prst="rect">
            <a:avLst/>
          </a:prstGeom>
          <a:noFill/>
        </p:spPr>
      </p:pic>
      <p:sp>
        <p:nvSpPr>
          <p:cNvPr id="5" name="TextBox 4"/>
          <p:cNvSpPr txBox="1"/>
          <p:nvPr/>
        </p:nvSpPr>
        <p:spPr>
          <a:xfrm>
            <a:off x="1676400" y="5867400"/>
            <a:ext cx="2621230" cy="646331"/>
          </a:xfrm>
          <a:prstGeom prst="rect">
            <a:avLst/>
          </a:prstGeom>
          <a:noFill/>
        </p:spPr>
        <p:txBody>
          <a:bodyPr wrap="none" rtlCol="0">
            <a:spAutoFit/>
          </a:bodyPr>
          <a:lstStyle/>
          <a:p>
            <a:r>
              <a:rPr lang="en-US" dirty="0" err="1" smtClean="0"/>
              <a:t>Erceg</a:t>
            </a:r>
            <a:r>
              <a:rPr lang="en-US" dirty="0" smtClean="0"/>
              <a:t>-Henderson-Levin</a:t>
            </a:r>
          </a:p>
          <a:p>
            <a:r>
              <a:rPr lang="en-US" dirty="0" smtClean="0"/>
              <a:t>l</a:t>
            </a:r>
            <a:r>
              <a:rPr lang="en-US" dirty="0" smtClean="0"/>
              <a:t>abor market.</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p:txBody>
          <a:bodyPr/>
          <a:lstStyle/>
          <a:p>
            <a:endParaRPr lang="en-US"/>
          </a:p>
        </p:txBody>
      </p:sp>
      <p:sp>
        <p:nvSpPr>
          <p:cNvPr id="334851" name="Rectangle 3"/>
          <p:cNvSpPr>
            <a:spLocks noGrp="1" noChangeArrowheads="1"/>
          </p:cNvSpPr>
          <p:nvPr>
            <p:ph idx="1"/>
          </p:nvPr>
        </p:nvSpPr>
        <p:spPr/>
        <p:txBody>
          <a:bodyPr/>
          <a:lstStyle/>
          <a:p>
            <a:endParaRPr lang="en-US"/>
          </a:p>
        </p:txBody>
      </p:sp>
      <p:pic>
        <p:nvPicPr>
          <p:cNvPr id="334852" name="Picture 4" descr="temp_Page_1"/>
          <p:cNvPicPr>
            <a:picLocks noChangeAspect="1" noChangeArrowheads="1"/>
          </p:cNvPicPr>
          <p:nvPr/>
        </p:nvPicPr>
        <p:blipFill>
          <a:blip r:embed="rId3"/>
          <a:srcRect/>
          <a:stretch>
            <a:fillRect/>
          </a:stretch>
        </p:blipFill>
        <p:spPr bwMode="auto">
          <a:xfrm>
            <a:off x="-457200" y="-452438"/>
            <a:ext cx="10058400" cy="7767638"/>
          </a:xfrm>
          <a:prstGeom prst="rect">
            <a:avLst/>
          </a:prstGeom>
          <a:noFill/>
        </p:spPr>
      </p:pic>
      <p:sp>
        <p:nvSpPr>
          <p:cNvPr id="334853" name="Rectangle 5"/>
          <p:cNvSpPr>
            <a:spLocks noChangeArrowheads="1"/>
          </p:cNvSpPr>
          <p:nvPr/>
        </p:nvSpPr>
        <p:spPr bwMode="auto">
          <a:xfrm>
            <a:off x="8305800" y="6705600"/>
            <a:ext cx="609600" cy="3810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334854" name="Rectangle 6"/>
          <p:cNvSpPr>
            <a:spLocks noChangeArrowheads="1"/>
          </p:cNvSpPr>
          <p:nvPr/>
        </p:nvSpPr>
        <p:spPr bwMode="auto">
          <a:xfrm>
            <a:off x="457200" y="152400"/>
            <a:ext cx="609600" cy="228600"/>
          </a:xfrm>
          <a:prstGeom prst="rect">
            <a:avLst/>
          </a:prstGeom>
          <a:solidFill>
            <a:schemeClr val="bg1"/>
          </a:solidFill>
          <a:ln w="9525">
            <a:solidFill>
              <a:schemeClr val="bg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p:txBody>
          <a:bodyPr/>
          <a:lstStyle/>
          <a:p>
            <a:endParaRPr lang="en-US"/>
          </a:p>
        </p:txBody>
      </p:sp>
      <p:sp>
        <p:nvSpPr>
          <p:cNvPr id="339971" name="Rectangle 3"/>
          <p:cNvSpPr>
            <a:spLocks noGrp="1" noChangeArrowheads="1"/>
          </p:cNvSpPr>
          <p:nvPr>
            <p:ph idx="1"/>
          </p:nvPr>
        </p:nvSpPr>
        <p:spPr/>
        <p:txBody>
          <a:bodyPr/>
          <a:lstStyle/>
          <a:p>
            <a:endParaRPr lang="en-US"/>
          </a:p>
        </p:txBody>
      </p:sp>
      <p:pic>
        <p:nvPicPr>
          <p:cNvPr id="339972" name="Picture 4" descr="temp2"/>
          <p:cNvPicPr>
            <a:picLocks noChangeAspect="1" noChangeArrowheads="1"/>
          </p:cNvPicPr>
          <p:nvPr/>
        </p:nvPicPr>
        <p:blipFill>
          <a:blip r:embed="rId3"/>
          <a:srcRect/>
          <a:stretch>
            <a:fillRect/>
          </a:stretch>
        </p:blipFill>
        <p:spPr bwMode="auto">
          <a:xfrm>
            <a:off x="-457200" y="-457200"/>
            <a:ext cx="10058400" cy="7767638"/>
          </a:xfrm>
          <a:prstGeom prst="rect">
            <a:avLst/>
          </a:prstGeom>
          <a:noFill/>
        </p:spPr>
      </p:pic>
      <p:sp>
        <p:nvSpPr>
          <p:cNvPr id="339973" name="Rectangle 5"/>
          <p:cNvSpPr>
            <a:spLocks noChangeArrowheads="1"/>
          </p:cNvSpPr>
          <p:nvPr/>
        </p:nvSpPr>
        <p:spPr bwMode="auto">
          <a:xfrm>
            <a:off x="8153400" y="6705600"/>
            <a:ext cx="762000" cy="3810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339974" name="Rectangle 6"/>
          <p:cNvSpPr>
            <a:spLocks noChangeArrowheads="1"/>
          </p:cNvSpPr>
          <p:nvPr/>
        </p:nvSpPr>
        <p:spPr bwMode="auto">
          <a:xfrm>
            <a:off x="457200" y="152400"/>
            <a:ext cx="609600" cy="304800"/>
          </a:xfrm>
          <a:prstGeom prst="rect">
            <a:avLst/>
          </a:prstGeom>
          <a:solidFill>
            <a:schemeClr val="bg1"/>
          </a:solidFill>
          <a:ln w="9525">
            <a:solidFill>
              <a:schemeClr val="bg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p:txBody>
          <a:bodyPr/>
          <a:lstStyle/>
          <a:p>
            <a:endParaRPr lang="en-US"/>
          </a:p>
        </p:txBody>
      </p:sp>
      <p:sp>
        <p:nvSpPr>
          <p:cNvPr id="336899" name="Rectangle 3"/>
          <p:cNvSpPr>
            <a:spLocks noGrp="1" noChangeArrowheads="1"/>
          </p:cNvSpPr>
          <p:nvPr>
            <p:ph idx="1"/>
          </p:nvPr>
        </p:nvSpPr>
        <p:spPr/>
        <p:txBody>
          <a:bodyPr/>
          <a:lstStyle/>
          <a:p>
            <a:endParaRPr lang="en-US"/>
          </a:p>
        </p:txBody>
      </p:sp>
      <p:pic>
        <p:nvPicPr>
          <p:cNvPr id="336900" name="Picture 4" descr="temp_Page_3"/>
          <p:cNvPicPr>
            <a:picLocks noChangeAspect="1" noChangeArrowheads="1"/>
          </p:cNvPicPr>
          <p:nvPr/>
        </p:nvPicPr>
        <p:blipFill>
          <a:blip r:embed="rId2"/>
          <a:srcRect/>
          <a:stretch>
            <a:fillRect/>
          </a:stretch>
        </p:blipFill>
        <p:spPr bwMode="auto">
          <a:xfrm>
            <a:off x="-457200" y="-454025"/>
            <a:ext cx="10058400" cy="7767638"/>
          </a:xfrm>
          <a:prstGeom prst="rect">
            <a:avLst/>
          </a:prstGeom>
          <a:noFill/>
        </p:spPr>
      </p:pic>
      <p:sp>
        <p:nvSpPr>
          <p:cNvPr id="336901" name="Rectangle 5"/>
          <p:cNvSpPr>
            <a:spLocks noChangeArrowheads="1"/>
          </p:cNvSpPr>
          <p:nvPr/>
        </p:nvSpPr>
        <p:spPr bwMode="auto">
          <a:xfrm>
            <a:off x="8229600" y="6705600"/>
            <a:ext cx="685800" cy="3810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336902" name="Rectangle 6"/>
          <p:cNvSpPr>
            <a:spLocks noChangeArrowheads="1"/>
          </p:cNvSpPr>
          <p:nvPr/>
        </p:nvSpPr>
        <p:spPr bwMode="auto">
          <a:xfrm>
            <a:off x="457200" y="0"/>
            <a:ext cx="685800" cy="533400"/>
          </a:xfrm>
          <a:prstGeom prst="rect">
            <a:avLst/>
          </a:prstGeom>
          <a:solidFill>
            <a:schemeClr val="bg1"/>
          </a:solidFill>
          <a:ln w="9525">
            <a:solidFill>
              <a:schemeClr val="bg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What Price Optimizers Do</a:t>
            </a:r>
            <a:endParaRPr lang="en-US" dirty="0"/>
          </a:p>
        </p:txBody>
      </p:sp>
      <p:sp>
        <p:nvSpPr>
          <p:cNvPr id="3" name="Content Placeholder 2"/>
          <p:cNvSpPr>
            <a:spLocks noGrp="1"/>
          </p:cNvSpPr>
          <p:nvPr>
            <p:ph idx="1"/>
          </p:nvPr>
        </p:nvSpPr>
        <p:spPr>
          <a:xfrm>
            <a:off x="457200" y="838200"/>
            <a:ext cx="8229600" cy="4419600"/>
          </a:xfrm>
        </p:spPr>
        <p:txBody>
          <a:bodyPr>
            <a:normAutofit fontScale="92500" lnSpcReduction="10000"/>
          </a:bodyPr>
          <a:lstStyle/>
          <a:p>
            <a:endParaRPr lang="en-US" dirty="0" smtClean="0"/>
          </a:p>
          <a:p>
            <a:endParaRPr lang="en-US" dirty="0" smtClean="0"/>
          </a:p>
          <a:p>
            <a:r>
              <a:rPr lang="en-US" dirty="0" smtClean="0"/>
              <a:t>What they do </a:t>
            </a:r>
            <a:r>
              <a:rPr lang="en-US" i="1" dirty="0" smtClean="0"/>
              <a:t>not</a:t>
            </a:r>
            <a:r>
              <a:rPr lang="en-US" dirty="0" smtClean="0"/>
              <a:t> do: </a:t>
            </a:r>
          </a:p>
          <a:p>
            <a:pPr lvl="1"/>
            <a:r>
              <a:rPr lang="en-US" dirty="0" smtClean="0"/>
              <a:t>Firms with the opportunity to set price today, do </a:t>
            </a:r>
            <a:r>
              <a:rPr lang="en-US" i="1" dirty="0" smtClean="0"/>
              <a:t>not</a:t>
            </a:r>
            <a:r>
              <a:rPr lang="en-US" dirty="0" smtClean="0"/>
              <a:t> do the usual thing of setting price as a markup of today’s marginal cost. </a:t>
            </a:r>
          </a:p>
          <a:p>
            <a:pPr lvl="1"/>
            <a:endParaRPr lang="en-US" dirty="0" smtClean="0"/>
          </a:p>
          <a:p>
            <a:pPr lvl="1"/>
            <a:r>
              <a:rPr lang="en-US" dirty="0" smtClean="0"/>
              <a:t>This is because they understand there is a chance that they will be stuck in the future with the price they pick today.</a:t>
            </a:r>
          </a:p>
          <a:p>
            <a:pPr lvl="1"/>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Price Optimizers </a:t>
            </a:r>
            <a:r>
              <a:rPr lang="en-US" dirty="0" smtClean="0"/>
              <a:t>Do, cont’d</a:t>
            </a:r>
            <a:endParaRPr lang="en-US" dirty="0"/>
          </a:p>
        </p:txBody>
      </p:sp>
      <p:sp>
        <p:nvSpPr>
          <p:cNvPr id="3" name="Content Placeholder 2"/>
          <p:cNvSpPr>
            <a:spLocks noGrp="1"/>
          </p:cNvSpPr>
          <p:nvPr>
            <p:ph idx="1"/>
          </p:nvPr>
        </p:nvSpPr>
        <p:spPr>
          <a:xfrm>
            <a:off x="457200" y="1219200"/>
            <a:ext cx="8229600" cy="5257800"/>
          </a:xfrm>
        </p:spPr>
        <p:txBody>
          <a:bodyPr>
            <a:normAutofit lnSpcReduction="10000"/>
          </a:bodyPr>
          <a:lstStyle/>
          <a:p>
            <a:r>
              <a:rPr lang="en-US" dirty="0" smtClean="0"/>
              <a:t>Optimizers </a:t>
            </a:r>
            <a:r>
              <a:rPr lang="en-US" dirty="0" smtClean="0"/>
              <a:t>set price today based on expected current </a:t>
            </a:r>
            <a:r>
              <a:rPr lang="en-US" i="1" dirty="0" smtClean="0"/>
              <a:t>and future </a:t>
            </a:r>
            <a:r>
              <a:rPr lang="en-US" dirty="0" smtClean="0"/>
              <a:t>marginal costs. </a:t>
            </a:r>
          </a:p>
          <a:p>
            <a:endParaRPr lang="en-US" dirty="0" smtClean="0"/>
          </a:p>
          <a:p>
            <a:pPr lvl="1"/>
            <a:endParaRPr lang="en-US" dirty="0" smtClean="0"/>
          </a:p>
          <a:p>
            <a:r>
              <a:rPr lang="en-US" dirty="0" smtClean="0"/>
              <a:t>Note:</a:t>
            </a:r>
          </a:p>
          <a:p>
            <a:pPr lvl="1"/>
            <a:r>
              <a:rPr lang="en-US" dirty="0" smtClean="0"/>
              <a:t> </a:t>
            </a:r>
            <a:r>
              <a:rPr lang="en-US" dirty="0" smtClean="0"/>
              <a:t>marginal </a:t>
            </a:r>
            <a:r>
              <a:rPr lang="en-US" dirty="0" smtClean="0"/>
              <a:t>cost involves interest rate, because firms are assumed to have to borrow to pay the wage bill.</a:t>
            </a:r>
          </a:p>
          <a:p>
            <a:pPr lvl="1"/>
            <a:r>
              <a:rPr lang="en-US" dirty="0" smtClean="0"/>
              <a:t>High supply </a:t>
            </a:r>
            <a:r>
              <a:rPr lang="en-US" dirty="0" err="1" smtClean="0"/>
              <a:t>elasticities</a:t>
            </a:r>
            <a:r>
              <a:rPr lang="en-US" dirty="0" smtClean="0"/>
              <a:t> limit rise in factor prices in an expansion and so limit the rise in marginal costs and, hence, prices.</a:t>
            </a:r>
            <a:endParaRPr lang="en-US" dirty="0" smtClean="0"/>
          </a:p>
          <a:p>
            <a:endParaRPr lang="en-US" dirty="0"/>
          </a:p>
        </p:txBody>
      </p:sp>
      <p:pic>
        <p:nvPicPr>
          <p:cNvPr id="3074" name="Picture 2"/>
          <p:cNvPicPr>
            <a:picLocks noChangeAspect="1" noChangeArrowheads="1"/>
          </p:cNvPicPr>
          <p:nvPr/>
        </p:nvPicPr>
        <p:blipFill>
          <a:blip r:embed="rId2"/>
          <a:srcRect/>
          <a:stretch>
            <a:fillRect/>
          </a:stretch>
        </p:blipFill>
        <p:spPr bwMode="auto">
          <a:xfrm>
            <a:off x="1295400" y="2286000"/>
            <a:ext cx="5686425" cy="10001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idx="1"/>
          </p:nvPr>
        </p:nvSpPr>
        <p:spPr/>
        <p:txBody>
          <a:bodyPr/>
          <a:lstStyle/>
          <a:p>
            <a:pPr lvl="1" eaLnBrk="1" hangingPunct="1"/>
            <a:endParaRPr lang="en-US" smtClean="0"/>
          </a:p>
        </p:txBody>
      </p:sp>
      <p:pic>
        <p:nvPicPr>
          <p:cNvPr id="13315" name="Picture 3" descr="temp1x"/>
          <p:cNvPicPr>
            <a:picLocks noChangeAspect="1" noChangeArrowheads="1"/>
          </p:cNvPicPr>
          <p:nvPr/>
        </p:nvPicPr>
        <p:blipFill>
          <a:blip r:embed="rId3"/>
          <a:srcRect/>
          <a:stretch>
            <a:fillRect/>
          </a:stretch>
        </p:blipFill>
        <p:spPr bwMode="auto">
          <a:xfrm>
            <a:off x="-458788" y="-458788"/>
            <a:ext cx="10063163" cy="7777163"/>
          </a:xfrm>
          <a:prstGeom prst="rect">
            <a:avLst/>
          </a:prstGeom>
          <a:noFill/>
          <a:ln w="9525">
            <a:noFill/>
            <a:miter lim="800000"/>
            <a:headEnd/>
            <a:tailEnd/>
          </a:ln>
        </p:spPr>
      </p:pic>
      <p:sp>
        <p:nvSpPr>
          <p:cNvPr id="13316" name="Rectangle 4"/>
          <p:cNvSpPr>
            <a:spLocks noChangeArrowheads="1"/>
          </p:cNvSpPr>
          <p:nvPr/>
        </p:nvSpPr>
        <p:spPr bwMode="auto">
          <a:xfrm>
            <a:off x="8458200" y="6781800"/>
            <a:ext cx="304800" cy="228600"/>
          </a:xfrm>
          <a:prstGeom prst="rect">
            <a:avLst/>
          </a:prstGeom>
          <a:solidFill>
            <a:schemeClr val="bg1"/>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 Calvo a Good Reduced Form Model of Sticky Prices?</a:t>
            </a:r>
            <a:endParaRPr lang="en-US" dirty="0"/>
          </a:p>
        </p:txBody>
      </p:sp>
      <p:sp>
        <p:nvSpPr>
          <p:cNvPr id="3" name="Content Placeholder 2"/>
          <p:cNvSpPr>
            <a:spLocks noGrp="1"/>
          </p:cNvSpPr>
          <p:nvPr>
            <p:ph idx="1"/>
          </p:nvPr>
        </p:nvSpPr>
        <p:spPr/>
        <p:txBody>
          <a:bodyPr/>
          <a:lstStyle/>
          <a:p>
            <a:endParaRPr lang="en-US" dirty="0" smtClean="0"/>
          </a:p>
          <a:p>
            <a:r>
              <a:rPr lang="en-US" dirty="0" smtClean="0"/>
              <a:t>Evidence </a:t>
            </a:r>
            <a:r>
              <a:rPr lang="en-US" dirty="0" smtClean="0"/>
              <a:t>on relative frequency of large and small price changes suggests ‘yes’</a:t>
            </a:r>
          </a:p>
          <a:p>
            <a:endParaRPr lang="en-US" dirty="0" smtClean="0"/>
          </a:p>
          <a:p>
            <a:r>
              <a:rPr lang="en-US" dirty="0" smtClean="0"/>
              <a:t>Evidence of probability of price change conditional on time since last change suggests ‘yes’</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a:xfrm>
            <a:off x="457200" y="274638"/>
            <a:ext cx="8229600" cy="106362"/>
          </a:xfrm>
        </p:spPr>
        <p:txBody>
          <a:bodyPr>
            <a:normAutofit fontScale="90000"/>
          </a:bodyPr>
          <a:lstStyle/>
          <a:p>
            <a:endParaRPr lang="en-US" sz="4000"/>
          </a:p>
        </p:txBody>
      </p:sp>
      <p:sp>
        <p:nvSpPr>
          <p:cNvPr id="342019" name="Rectangle 3"/>
          <p:cNvSpPr>
            <a:spLocks noGrp="1" noChangeArrowheads="1"/>
          </p:cNvSpPr>
          <p:nvPr>
            <p:ph idx="1"/>
          </p:nvPr>
        </p:nvSpPr>
        <p:spPr/>
        <p:txBody>
          <a:bodyPr/>
          <a:lstStyle/>
          <a:p>
            <a:endParaRPr lang="en-US"/>
          </a:p>
        </p:txBody>
      </p:sp>
      <p:pic>
        <p:nvPicPr>
          <p:cNvPr id="342020" name="Picture 4" descr="midrigan"/>
          <p:cNvPicPr>
            <a:picLocks noChangeAspect="1" noChangeArrowheads="1"/>
          </p:cNvPicPr>
          <p:nvPr/>
        </p:nvPicPr>
        <p:blipFill>
          <a:blip r:embed="rId2"/>
          <a:srcRect/>
          <a:stretch>
            <a:fillRect/>
          </a:stretch>
        </p:blipFill>
        <p:spPr bwMode="auto">
          <a:xfrm>
            <a:off x="228600" y="457200"/>
            <a:ext cx="8610600" cy="5867400"/>
          </a:xfrm>
          <a:prstGeom prst="rect">
            <a:avLst/>
          </a:prstGeom>
          <a:noFill/>
        </p:spPr>
      </p:pic>
      <p:sp>
        <p:nvSpPr>
          <p:cNvPr id="342021" name="Text Box 5"/>
          <p:cNvSpPr txBox="1">
            <a:spLocks noChangeArrowheads="1"/>
          </p:cNvSpPr>
          <p:nvPr/>
        </p:nvSpPr>
        <p:spPr bwMode="auto">
          <a:xfrm>
            <a:off x="0" y="304800"/>
            <a:ext cx="9061450" cy="366713"/>
          </a:xfrm>
          <a:prstGeom prst="rect">
            <a:avLst/>
          </a:prstGeom>
          <a:noFill/>
          <a:ln w="9525">
            <a:noFill/>
            <a:miter lim="800000"/>
            <a:headEnd/>
            <a:tailEnd/>
          </a:ln>
          <a:effectLst/>
        </p:spPr>
        <p:txBody>
          <a:bodyPr wrap="none">
            <a:spAutoFit/>
          </a:bodyPr>
          <a:lstStyle/>
          <a:p>
            <a:r>
              <a:rPr lang="en-US"/>
              <a:t>Evidence from Midrigan, ‘Menu Costs, Multi-Product Firms, and Aggregate Fluctuations’</a:t>
            </a:r>
          </a:p>
        </p:txBody>
      </p:sp>
      <p:sp>
        <p:nvSpPr>
          <p:cNvPr id="342022" name="Text Box 6"/>
          <p:cNvSpPr txBox="1">
            <a:spLocks noChangeArrowheads="1"/>
          </p:cNvSpPr>
          <p:nvPr/>
        </p:nvSpPr>
        <p:spPr bwMode="auto">
          <a:xfrm>
            <a:off x="441325" y="5751513"/>
            <a:ext cx="7783513" cy="641350"/>
          </a:xfrm>
          <a:prstGeom prst="rect">
            <a:avLst/>
          </a:prstGeom>
          <a:noFill/>
          <a:ln w="9525">
            <a:noFill/>
            <a:miter lim="800000"/>
            <a:headEnd/>
            <a:tailEnd/>
          </a:ln>
          <a:effectLst/>
        </p:spPr>
        <p:txBody>
          <a:bodyPr wrap="none">
            <a:spAutoFit/>
          </a:bodyPr>
          <a:lstStyle/>
          <a:p>
            <a:r>
              <a:rPr lang="en-US"/>
              <a:t>Histograms of log(P</a:t>
            </a:r>
            <a:r>
              <a:rPr lang="en-US" baseline="-25000"/>
              <a:t>t</a:t>
            </a:r>
            <a:r>
              <a:rPr lang="en-US"/>
              <a:t>/P</a:t>
            </a:r>
            <a:r>
              <a:rPr lang="en-US" baseline="-25000"/>
              <a:t>t-1</a:t>
            </a:r>
            <a:r>
              <a:rPr lang="en-US"/>
              <a:t>), conditional on price adjustment, for two data sets</a:t>
            </a:r>
          </a:p>
          <a:p>
            <a:r>
              <a:rPr lang="en-US"/>
              <a:t>pooled across all goods/stores/months in sample.</a:t>
            </a:r>
          </a:p>
        </p:txBody>
      </p:sp>
      <p:sp>
        <p:nvSpPr>
          <p:cNvPr id="342023" name="Text Box 7"/>
          <p:cNvSpPr txBox="1">
            <a:spLocks noChangeArrowheads="1"/>
          </p:cNvSpPr>
          <p:nvPr/>
        </p:nvSpPr>
        <p:spPr bwMode="auto">
          <a:xfrm>
            <a:off x="6994525" y="1941513"/>
            <a:ext cx="1047750" cy="915987"/>
          </a:xfrm>
          <a:prstGeom prst="rect">
            <a:avLst/>
          </a:prstGeom>
          <a:noFill/>
          <a:ln w="9525">
            <a:noFill/>
            <a:miter lim="800000"/>
            <a:headEnd/>
            <a:tailEnd/>
          </a:ln>
          <a:effectLst/>
        </p:spPr>
        <p:txBody>
          <a:bodyPr wrap="none">
            <a:spAutoFit/>
          </a:bodyPr>
          <a:lstStyle/>
          <a:p>
            <a:r>
              <a:rPr lang="en-US"/>
              <a:t>Lot’s of</a:t>
            </a:r>
          </a:p>
          <a:p>
            <a:r>
              <a:rPr lang="en-US"/>
              <a:t>small</a:t>
            </a:r>
          </a:p>
          <a:p>
            <a:r>
              <a:rPr lang="en-US"/>
              <a:t>changes</a:t>
            </a:r>
          </a:p>
        </p:txBody>
      </p:sp>
      <p:sp>
        <p:nvSpPr>
          <p:cNvPr id="342024" name="Line 8"/>
          <p:cNvSpPr>
            <a:spLocks noChangeShapeType="1"/>
          </p:cNvSpPr>
          <p:nvPr/>
        </p:nvSpPr>
        <p:spPr bwMode="auto">
          <a:xfrm flipH="1">
            <a:off x="6858000" y="3048000"/>
            <a:ext cx="533400" cy="457200"/>
          </a:xfrm>
          <a:prstGeom prst="line">
            <a:avLst/>
          </a:prstGeom>
          <a:noFill/>
          <a:ln w="9525">
            <a:solidFill>
              <a:schemeClr val="bg1"/>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p:txBody>
          <a:bodyPr/>
          <a:lstStyle/>
          <a:p>
            <a:endParaRPr lang="en-US"/>
          </a:p>
        </p:txBody>
      </p:sp>
      <p:sp>
        <p:nvSpPr>
          <p:cNvPr id="273411" name="Rectangle 3"/>
          <p:cNvSpPr>
            <a:spLocks noGrp="1" noChangeArrowheads="1"/>
          </p:cNvSpPr>
          <p:nvPr>
            <p:ph idx="1"/>
          </p:nvPr>
        </p:nvSpPr>
        <p:spPr/>
        <p:txBody>
          <a:bodyPr/>
          <a:lstStyle/>
          <a:p>
            <a:endParaRPr lang="en-US"/>
          </a:p>
        </p:txBody>
      </p:sp>
      <p:pic>
        <p:nvPicPr>
          <p:cNvPr id="273412" name="Picture 4" descr="lecture1overheads_Page_3"/>
          <p:cNvPicPr>
            <a:picLocks noChangeAspect="1" noChangeArrowheads="1"/>
          </p:cNvPicPr>
          <p:nvPr/>
        </p:nvPicPr>
        <p:blipFill>
          <a:blip r:embed="rId2"/>
          <a:srcRect/>
          <a:stretch>
            <a:fillRect/>
          </a:stretch>
        </p:blipFill>
        <p:spPr bwMode="auto">
          <a:xfrm>
            <a:off x="-533400" y="-303213"/>
            <a:ext cx="10058400" cy="8151813"/>
          </a:xfrm>
          <a:prstGeom prst="rect">
            <a:avLst/>
          </a:prstGeom>
          <a:noFill/>
        </p:spPr>
      </p:pic>
      <p:sp>
        <p:nvSpPr>
          <p:cNvPr id="273413" name="Rectangle 5"/>
          <p:cNvSpPr>
            <a:spLocks noChangeArrowheads="1"/>
          </p:cNvSpPr>
          <p:nvPr/>
        </p:nvSpPr>
        <p:spPr bwMode="auto">
          <a:xfrm>
            <a:off x="8077200" y="7239000"/>
            <a:ext cx="838200" cy="4572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273414" name="Rectangle 6"/>
          <p:cNvSpPr>
            <a:spLocks noChangeArrowheads="1"/>
          </p:cNvSpPr>
          <p:nvPr/>
        </p:nvSpPr>
        <p:spPr bwMode="auto">
          <a:xfrm>
            <a:off x="457200" y="304800"/>
            <a:ext cx="457200" cy="3048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7" name="Rectangle 6"/>
          <p:cNvSpPr/>
          <p:nvPr/>
        </p:nvSpPr>
        <p:spPr>
          <a:xfrm>
            <a:off x="0" y="2209800"/>
            <a:ext cx="8915400" cy="403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p:txBody>
          <a:bodyPr/>
          <a:lstStyle/>
          <a:p>
            <a:endParaRPr lang="en-US"/>
          </a:p>
        </p:txBody>
      </p:sp>
      <p:sp>
        <p:nvSpPr>
          <p:cNvPr id="273411" name="Rectangle 3"/>
          <p:cNvSpPr>
            <a:spLocks noGrp="1" noChangeArrowheads="1"/>
          </p:cNvSpPr>
          <p:nvPr>
            <p:ph idx="1"/>
          </p:nvPr>
        </p:nvSpPr>
        <p:spPr/>
        <p:txBody>
          <a:bodyPr/>
          <a:lstStyle/>
          <a:p>
            <a:endParaRPr lang="en-US"/>
          </a:p>
        </p:txBody>
      </p:sp>
      <p:pic>
        <p:nvPicPr>
          <p:cNvPr id="273412" name="Picture 4" descr="lecture1overheads_Page_3"/>
          <p:cNvPicPr>
            <a:picLocks noChangeAspect="1" noChangeArrowheads="1"/>
          </p:cNvPicPr>
          <p:nvPr/>
        </p:nvPicPr>
        <p:blipFill>
          <a:blip r:embed="rId2"/>
          <a:srcRect/>
          <a:stretch>
            <a:fillRect/>
          </a:stretch>
        </p:blipFill>
        <p:spPr bwMode="auto">
          <a:xfrm>
            <a:off x="-533400" y="-303213"/>
            <a:ext cx="10058400" cy="8151813"/>
          </a:xfrm>
          <a:prstGeom prst="rect">
            <a:avLst/>
          </a:prstGeom>
          <a:noFill/>
        </p:spPr>
      </p:pic>
      <p:sp>
        <p:nvSpPr>
          <p:cNvPr id="273413" name="Rectangle 5"/>
          <p:cNvSpPr>
            <a:spLocks noChangeArrowheads="1"/>
          </p:cNvSpPr>
          <p:nvPr/>
        </p:nvSpPr>
        <p:spPr bwMode="auto">
          <a:xfrm>
            <a:off x="8077200" y="7239000"/>
            <a:ext cx="838200" cy="4572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273414" name="Rectangle 6"/>
          <p:cNvSpPr>
            <a:spLocks noChangeArrowheads="1"/>
          </p:cNvSpPr>
          <p:nvPr/>
        </p:nvSpPr>
        <p:spPr bwMode="auto">
          <a:xfrm>
            <a:off x="457200" y="304800"/>
            <a:ext cx="457200" cy="304800"/>
          </a:xfrm>
          <a:prstGeom prst="rect">
            <a:avLst/>
          </a:prstGeom>
          <a:solidFill>
            <a:schemeClr val="bg1"/>
          </a:solidFill>
          <a:ln w="9525">
            <a:solidFill>
              <a:schemeClr val="bg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990600" y="0"/>
            <a:ext cx="8229600" cy="1371600"/>
          </a:xfrm>
        </p:spPr>
        <p:txBody>
          <a:bodyPr/>
          <a:lstStyle/>
          <a:p>
            <a:r>
              <a:rPr lang="en-US" sz="3200"/>
              <a:t>Households: Sequence of Events</a:t>
            </a:r>
          </a:p>
        </p:txBody>
      </p:sp>
      <p:sp>
        <p:nvSpPr>
          <p:cNvPr id="93187" name="Rectangle 3"/>
          <p:cNvSpPr>
            <a:spLocks noGrp="1" noChangeArrowheads="1"/>
          </p:cNvSpPr>
          <p:nvPr>
            <p:ph idx="1"/>
          </p:nvPr>
        </p:nvSpPr>
        <p:spPr>
          <a:xfrm>
            <a:off x="304800" y="1143000"/>
            <a:ext cx="8534400" cy="5486400"/>
          </a:xfrm>
        </p:spPr>
        <p:txBody>
          <a:bodyPr/>
          <a:lstStyle/>
          <a:p>
            <a:pPr marL="381000" indent="-381000">
              <a:lnSpc>
                <a:spcPct val="80000"/>
              </a:lnSpc>
            </a:pPr>
            <a:endParaRPr lang="en-US" sz="2400"/>
          </a:p>
          <a:p>
            <a:pPr marL="381000" indent="-381000">
              <a:lnSpc>
                <a:spcPct val="80000"/>
              </a:lnSpc>
            </a:pPr>
            <a:r>
              <a:rPr lang="en-US" sz="2400"/>
              <a:t>Technology shock realized. </a:t>
            </a:r>
          </a:p>
          <a:p>
            <a:pPr marL="381000" indent="-381000">
              <a:lnSpc>
                <a:spcPct val="80000"/>
              </a:lnSpc>
            </a:pPr>
            <a:endParaRPr lang="en-US" sz="2400"/>
          </a:p>
          <a:p>
            <a:pPr marL="381000" indent="-381000">
              <a:lnSpc>
                <a:spcPct val="80000"/>
              </a:lnSpc>
            </a:pPr>
            <a:r>
              <a:rPr lang="en-US" sz="2400"/>
              <a:t>Decisions: Consumption, Capital accumulation, Capital Utilization.</a:t>
            </a:r>
          </a:p>
          <a:p>
            <a:pPr marL="381000" indent="-381000">
              <a:lnSpc>
                <a:spcPct val="80000"/>
              </a:lnSpc>
            </a:pPr>
            <a:endParaRPr lang="en-US" sz="2400"/>
          </a:p>
          <a:p>
            <a:pPr marL="381000" indent="-381000">
              <a:lnSpc>
                <a:spcPct val="80000"/>
              </a:lnSpc>
            </a:pPr>
            <a:r>
              <a:rPr lang="en-US" sz="2400"/>
              <a:t>Insurance markets on wage-setting open.</a:t>
            </a:r>
          </a:p>
          <a:p>
            <a:pPr marL="381000" indent="-381000">
              <a:lnSpc>
                <a:spcPct val="80000"/>
              </a:lnSpc>
            </a:pPr>
            <a:endParaRPr lang="en-US" sz="2400"/>
          </a:p>
          <a:p>
            <a:pPr marL="381000" indent="-381000">
              <a:lnSpc>
                <a:spcPct val="80000"/>
              </a:lnSpc>
            </a:pPr>
            <a:r>
              <a:rPr lang="en-US" sz="2400"/>
              <a:t>Wage rate set.</a:t>
            </a:r>
          </a:p>
          <a:p>
            <a:pPr marL="381000" indent="-381000">
              <a:lnSpc>
                <a:spcPct val="80000"/>
              </a:lnSpc>
            </a:pPr>
            <a:endParaRPr lang="en-US" sz="2400"/>
          </a:p>
          <a:p>
            <a:pPr marL="381000" indent="-381000">
              <a:lnSpc>
                <a:spcPct val="80000"/>
              </a:lnSpc>
            </a:pPr>
            <a:r>
              <a:rPr lang="en-US" sz="2400"/>
              <a:t>Monetary policy shock realized. </a:t>
            </a:r>
          </a:p>
          <a:p>
            <a:pPr marL="381000" indent="-381000">
              <a:lnSpc>
                <a:spcPct val="80000"/>
              </a:lnSpc>
            </a:pPr>
            <a:endParaRPr lang="en-US" sz="2400"/>
          </a:p>
          <a:p>
            <a:pPr marL="381000" indent="-381000">
              <a:lnSpc>
                <a:spcPct val="80000"/>
              </a:lnSpc>
            </a:pPr>
            <a:r>
              <a:rPr lang="en-US" sz="2400"/>
              <a:t>Household allocates beginning of period cash between deposits at financial intermediary and cash to be used in consumption transactions. </a:t>
            </a:r>
          </a:p>
          <a:p>
            <a:pPr marL="800100" lvl="1" indent="-342900">
              <a:lnSpc>
                <a:spcPct val="80000"/>
              </a:lnSpc>
            </a:pPr>
            <a:endParaRPr lang="en-US" sz="2000"/>
          </a:p>
          <a:p>
            <a:pPr marL="381000" indent="-381000">
              <a:lnSpc>
                <a:spcPct val="80000"/>
              </a:lnSpc>
              <a:buFont typeface="Wingdings" pitchFamily="2" charset="2"/>
              <a:buAutoNum type="arabicPeriod"/>
            </a:pPr>
            <a:endParaRPr lang="en-US" sz="240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idx="1"/>
          </p:nvPr>
        </p:nvSpPr>
        <p:spPr/>
        <p:txBody>
          <a:bodyPr/>
          <a:lstStyle/>
          <a:p>
            <a:endParaRPr lang="en-US"/>
          </a:p>
        </p:txBody>
      </p:sp>
      <p:pic>
        <p:nvPicPr>
          <p:cNvPr id="258051" name="Picture 3" descr="temp410"/>
          <p:cNvPicPr>
            <a:picLocks noChangeAspect="1" noChangeArrowheads="1"/>
          </p:cNvPicPr>
          <p:nvPr/>
        </p:nvPicPr>
        <p:blipFill>
          <a:blip r:embed="rId2"/>
          <a:srcRect/>
          <a:stretch>
            <a:fillRect/>
          </a:stretch>
        </p:blipFill>
        <p:spPr bwMode="auto">
          <a:xfrm>
            <a:off x="-457200" y="-71438"/>
            <a:ext cx="10058400" cy="7996238"/>
          </a:xfrm>
          <a:prstGeom prst="rect">
            <a:avLst/>
          </a:prstGeom>
          <a:noFill/>
        </p:spPr>
      </p:pic>
      <p:sp>
        <p:nvSpPr>
          <p:cNvPr id="258052" name="Rectangle 4"/>
          <p:cNvSpPr>
            <a:spLocks noChangeArrowheads="1"/>
          </p:cNvSpPr>
          <p:nvPr/>
        </p:nvSpPr>
        <p:spPr bwMode="auto">
          <a:xfrm>
            <a:off x="8153400" y="7162800"/>
            <a:ext cx="838200" cy="609600"/>
          </a:xfrm>
          <a:prstGeom prst="rect">
            <a:avLst/>
          </a:prstGeom>
          <a:solidFill>
            <a:schemeClr val="bg1"/>
          </a:solidFill>
          <a:ln w="9525">
            <a:solidFill>
              <a:schemeClr val="bg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p:txBody>
          <a:bodyPr/>
          <a:lstStyle/>
          <a:p>
            <a:endParaRPr lang="en-US"/>
          </a:p>
        </p:txBody>
      </p:sp>
      <p:sp>
        <p:nvSpPr>
          <p:cNvPr id="226307" name="Rectangle 3"/>
          <p:cNvSpPr>
            <a:spLocks noGrp="1" noChangeArrowheads="1"/>
          </p:cNvSpPr>
          <p:nvPr>
            <p:ph idx="1"/>
          </p:nvPr>
        </p:nvSpPr>
        <p:spPr/>
        <p:txBody>
          <a:bodyPr/>
          <a:lstStyle/>
          <a:p>
            <a:endParaRPr lang="en-US"/>
          </a:p>
        </p:txBody>
      </p:sp>
      <p:pic>
        <p:nvPicPr>
          <p:cNvPr id="226309" name="Picture 5" descr="sciwordoverheads"/>
          <p:cNvPicPr>
            <a:picLocks noChangeAspect="1" noChangeArrowheads="1"/>
          </p:cNvPicPr>
          <p:nvPr/>
        </p:nvPicPr>
        <p:blipFill>
          <a:blip r:embed="rId3"/>
          <a:srcRect/>
          <a:stretch>
            <a:fillRect/>
          </a:stretch>
        </p:blipFill>
        <p:spPr bwMode="auto">
          <a:xfrm>
            <a:off x="-381000" y="-228600"/>
            <a:ext cx="10058400" cy="7542213"/>
          </a:xfrm>
          <a:prstGeom prst="rect">
            <a:avLst/>
          </a:prstGeom>
          <a:noFill/>
        </p:spPr>
      </p:pic>
      <p:sp>
        <p:nvSpPr>
          <p:cNvPr id="226310" name="Rectangle 6"/>
          <p:cNvSpPr>
            <a:spLocks noChangeArrowheads="1"/>
          </p:cNvSpPr>
          <p:nvPr/>
        </p:nvSpPr>
        <p:spPr bwMode="auto">
          <a:xfrm>
            <a:off x="8382000" y="6705600"/>
            <a:ext cx="609600" cy="4572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8" name="Rectangle 7"/>
          <p:cNvSpPr/>
          <p:nvPr/>
        </p:nvSpPr>
        <p:spPr>
          <a:xfrm>
            <a:off x="0" y="3048000"/>
            <a:ext cx="8305800"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p:txBody>
          <a:bodyPr/>
          <a:lstStyle/>
          <a:p>
            <a:endParaRPr lang="en-US"/>
          </a:p>
        </p:txBody>
      </p:sp>
      <p:sp>
        <p:nvSpPr>
          <p:cNvPr id="226307" name="Rectangle 3"/>
          <p:cNvSpPr>
            <a:spLocks noGrp="1" noChangeArrowheads="1"/>
          </p:cNvSpPr>
          <p:nvPr>
            <p:ph idx="1"/>
          </p:nvPr>
        </p:nvSpPr>
        <p:spPr/>
        <p:txBody>
          <a:bodyPr/>
          <a:lstStyle/>
          <a:p>
            <a:endParaRPr lang="en-US"/>
          </a:p>
        </p:txBody>
      </p:sp>
      <p:pic>
        <p:nvPicPr>
          <p:cNvPr id="226309" name="Picture 5" descr="sciwordoverheads"/>
          <p:cNvPicPr>
            <a:picLocks noChangeAspect="1" noChangeArrowheads="1"/>
          </p:cNvPicPr>
          <p:nvPr/>
        </p:nvPicPr>
        <p:blipFill>
          <a:blip r:embed="rId3"/>
          <a:srcRect/>
          <a:stretch>
            <a:fillRect/>
          </a:stretch>
        </p:blipFill>
        <p:spPr bwMode="auto">
          <a:xfrm>
            <a:off x="-381000" y="-228600"/>
            <a:ext cx="10058400" cy="7542213"/>
          </a:xfrm>
          <a:prstGeom prst="rect">
            <a:avLst/>
          </a:prstGeom>
          <a:noFill/>
        </p:spPr>
      </p:pic>
      <p:sp>
        <p:nvSpPr>
          <p:cNvPr id="226310" name="Rectangle 6"/>
          <p:cNvSpPr>
            <a:spLocks noChangeArrowheads="1"/>
          </p:cNvSpPr>
          <p:nvPr/>
        </p:nvSpPr>
        <p:spPr bwMode="auto">
          <a:xfrm>
            <a:off x="8382000" y="6705600"/>
            <a:ext cx="609600" cy="4572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6" name="Rectangle 5"/>
          <p:cNvSpPr/>
          <p:nvPr/>
        </p:nvSpPr>
        <p:spPr>
          <a:xfrm>
            <a:off x="533400" y="3733800"/>
            <a:ext cx="6858000" cy="259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p:txBody>
          <a:bodyPr/>
          <a:lstStyle/>
          <a:p>
            <a:endParaRPr lang="en-US"/>
          </a:p>
        </p:txBody>
      </p:sp>
      <p:sp>
        <p:nvSpPr>
          <p:cNvPr id="226307" name="Rectangle 3"/>
          <p:cNvSpPr>
            <a:spLocks noGrp="1" noChangeArrowheads="1"/>
          </p:cNvSpPr>
          <p:nvPr>
            <p:ph idx="1"/>
          </p:nvPr>
        </p:nvSpPr>
        <p:spPr/>
        <p:txBody>
          <a:bodyPr/>
          <a:lstStyle/>
          <a:p>
            <a:endParaRPr lang="en-US"/>
          </a:p>
        </p:txBody>
      </p:sp>
      <p:pic>
        <p:nvPicPr>
          <p:cNvPr id="226309" name="Picture 5" descr="sciwordoverheads"/>
          <p:cNvPicPr>
            <a:picLocks noChangeAspect="1" noChangeArrowheads="1"/>
          </p:cNvPicPr>
          <p:nvPr/>
        </p:nvPicPr>
        <p:blipFill>
          <a:blip r:embed="rId2"/>
          <a:srcRect/>
          <a:stretch>
            <a:fillRect/>
          </a:stretch>
        </p:blipFill>
        <p:spPr bwMode="auto">
          <a:xfrm>
            <a:off x="-381000" y="-228600"/>
            <a:ext cx="10058400" cy="7542213"/>
          </a:xfrm>
          <a:prstGeom prst="rect">
            <a:avLst/>
          </a:prstGeom>
          <a:noFill/>
        </p:spPr>
      </p:pic>
      <p:sp>
        <p:nvSpPr>
          <p:cNvPr id="226310" name="Rectangle 6"/>
          <p:cNvSpPr>
            <a:spLocks noChangeArrowheads="1"/>
          </p:cNvSpPr>
          <p:nvPr/>
        </p:nvSpPr>
        <p:spPr bwMode="auto">
          <a:xfrm>
            <a:off x="8382000" y="6705600"/>
            <a:ext cx="609600" cy="4572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6" name="Rectangle 5"/>
          <p:cNvSpPr/>
          <p:nvPr/>
        </p:nvSpPr>
        <p:spPr>
          <a:xfrm>
            <a:off x="228600" y="5105400"/>
            <a:ext cx="7315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a:xfrm>
            <a:off x="457200" y="274638"/>
            <a:ext cx="8229600" cy="411162"/>
          </a:xfrm>
        </p:spPr>
        <p:txBody>
          <a:bodyPr>
            <a:normAutofit fontScale="90000"/>
          </a:bodyPr>
          <a:lstStyle/>
          <a:p>
            <a:r>
              <a:rPr lang="en-US" sz="3200"/>
              <a:t>Dynamic Response of Consumption to Monetary Policy Shock</a:t>
            </a:r>
          </a:p>
        </p:txBody>
      </p:sp>
      <p:sp>
        <p:nvSpPr>
          <p:cNvPr id="325635" name="Rectangle 3"/>
          <p:cNvSpPr>
            <a:spLocks noGrp="1" noChangeArrowheads="1"/>
          </p:cNvSpPr>
          <p:nvPr>
            <p:ph idx="1"/>
          </p:nvPr>
        </p:nvSpPr>
        <p:spPr>
          <a:xfrm>
            <a:off x="457200" y="1066800"/>
            <a:ext cx="8229600" cy="5562600"/>
          </a:xfrm>
        </p:spPr>
        <p:txBody>
          <a:bodyPr/>
          <a:lstStyle/>
          <a:p>
            <a:endParaRPr lang="en-US"/>
          </a:p>
          <a:p>
            <a:r>
              <a:rPr lang="en-US"/>
              <a:t>In Estimated Impulse Responses:</a:t>
            </a:r>
          </a:p>
          <a:p>
            <a:pPr lvl="1"/>
            <a:r>
              <a:rPr lang="en-US"/>
              <a:t>Real Interest Rate Falls</a:t>
            </a:r>
          </a:p>
          <a:p>
            <a:endParaRPr lang="en-US"/>
          </a:p>
          <a:p>
            <a:pPr lvl="1"/>
            <a:endParaRPr lang="en-US"/>
          </a:p>
          <a:p>
            <a:pPr lvl="1"/>
            <a:r>
              <a:rPr lang="en-US"/>
              <a:t>Consumption Rises in Hump-Shape Pattern:</a:t>
            </a:r>
          </a:p>
          <a:p>
            <a:endParaRPr lang="en-US"/>
          </a:p>
        </p:txBody>
      </p:sp>
      <p:sp>
        <p:nvSpPr>
          <p:cNvPr id="325636" name="Text Box 4"/>
          <p:cNvSpPr txBox="1">
            <a:spLocks noChangeArrowheads="1"/>
          </p:cNvSpPr>
          <p:nvPr/>
        </p:nvSpPr>
        <p:spPr bwMode="auto">
          <a:xfrm>
            <a:off x="2514600" y="1752600"/>
            <a:ext cx="4572000" cy="366713"/>
          </a:xfrm>
          <a:prstGeom prst="rect">
            <a:avLst/>
          </a:prstGeom>
          <a:noFill/>
          <a:ln w="9525">
            <a:noFill/>
            <a:miter lim="800000"/>
            <a:headEnd/>
            <a:tailEnd/>
          </a:ln>
          <a:effectLst/>
        </p:spPr>
        <p:txBody>
          <a:bodyPr>
            <a:spAutoFit/>
          </a:bodyPr>
          <a:lstStyle/>
          <a:p>
            <a:endParaRPr lang="en-US"/>
          </a:p>
        </p:txBody>
      </p:sp>
      <p:pic>
        <p:nvPicPr>
          <p:cNvPr id="325637" name="Picture 5"/>
          <p:cNvPicPr>
            <a:picLocks noChangeAspect="1" noChangeArrowheads="1"/>
          </p:cNvPicPr>
          <p:nvPr/>
        </p:nvPicPr>
        <p:blipFill>
          <a:blip r:embed="rId2"/>
          <a:srcRect/>
          <a:stretch>
            <a:fillRect/>
          </a:stretch>
        </p:blipFill>
        <p:spPr bwMode="auto">
          <a:xfrm>
            <a:off x="3276600" y="2743200"/>
            <a:ext cx="1981200" cy="990600"/>
          </a:xfrm>
          <a:prstGeom prst="rect">
            <a:avLst/>
          </a:prstGeom>
          <a:noFill/>
          <a:ln w="9525">
            <a:noFill/>
            <a:miter lim="800000"/>
            <a:headEnd/>
            <a:tailEnd/>
          </a:ln>
          <a:effectLst/>
        </p:spPr>
      </p:pic>
      <p:sp>
        <p:nvSpPr>
          <p:cNvPr id="325638" name="Line 6"/>
          <p:cNvSpPr>
            <a:spLocks noChangeShapeType="1"/>
          </p:cNvSpPr>
          <p:nvPr/>
        </p:nvSpPr>
        <p:spPr bwMode="auto">
          <a:xfrm>
            <a:off x="2895600" y="4572000"/>
            <a:ext cx="0" cy="1752600"/>
          </a:xfrm>
          <a:prstGeom prst="line">
            <a:avLst/>
          </a:prstGeom>
          <a:noFill/>
          <a:ln w="9525">
            <a:solidFill>
              <a:schemeClr val="tx1"/>
            </a:solidFill>
            <a:round/>
            <a:headEnd/>
            <a:tailEnd/>
          </a:ln>
          <a:effectLst/>
        </p:spPr>
        <p:txBody>
          <a:bodyPr/>
          <a:lstStyle/>
          <a:p>
            <a:endParaRPr lang="en-US"/>
          </a:p>
        </p:txBody>
      </p:sp>
      <p:sp>
        <p:nvSpPr>
          <p:cNvPr id="325639" name="Line 7"/>
          <p:cNvSpPr>
            <a:spLocks noChangeShapeType="1"/>
          </p:cNvSpPr>
          <p:nvPr/>
        </p:nvSpPr>
        <p:spPr bwMode="auto">
          <a:xfrm>
            <a:off x="2895600" y="6324600"/>
            <a:ext cx="3429000" cy="0"/>
          </a:xfrm>
          <a:prstGeom prst="line">
            <a:avLst/>
          </a:prstGeom>
          <a:noFill/>
          <a:ln w="9525">
            <a:solidFill>
              <a:schemeClr val="tx1"/>
            </a:solidFill>
            <a:round/>
            <a:headEnd/>
            <a:tailEnd/>
          </a:ln>
          <a:effectLst/>
        </p:spPr>
        <p:txBody>
          <a:bodyPr/>
          <a:lstStyle/>
          <a:p>
            <a:endParaRPr lang="en-US"/>
          </a:p>
        </p:txBody>
      </p:sp>
      <p:sp>
        <p:nvSpPr>
          <p:cNvPr id="325640" name="Text Box 8"/>
          <p:cNvSpPr txBox="1">
            <a:spLocks noChangeArrowheads="1"/>
          </p:cNvSpPr>
          <p:nvPr/>
        </p:nvSpPr>
        <p:spPr bwMode="auto">
          <a:xfrm>
            <a:off x="2193925" y="4379913"/>
            <a:ext cx="298450" cy="366712"/>
          </a:xfrm>
          <a:prstGeom prst="rect">
            <a:avLst/>
          </a:prstGeom>
          <a:noFill/>
          <a:ln w="9525">
            <a:noFill/>
            <a:miter lim="800000"/>
            <a:headEnd/>
            <a:tailEnd/>
          </a:ln>
          <a:effectLst/>
        </p:spPr>
        <p:txBody>
          <a:bodyPr wrap="none">
            <a:spAutoFit/>
          </a:bodyPr>
          <a:lstStyle/>
          <a:p>
            <a:r>
              <a:rPr lang="en-US" i="1"/>
              <a:t>c</a:t>
            </a:r>
          </a:p>
        </p:txBody>
      </p:sp>
      <p:sp>
        <p:nvSpPr>
          <p:cNvPr id="325641" name="Text Box 9"/>
          <p:cNvSpPr txBox="1">
            <a:spLocks noChangeArrowheads="1"/>
          </p:cNvSpPr>
          <p:nvPr/>
        </p:nvSpPr>
        <p:spPr bwMode="auto">
          <a:xfrm>
            <a:off x="6308725" y="6284913"/>
            <a:ext cx="247650" cy="366712"/>
          </a:xfrm>
          <a:prstGeom prst="rect">
            <a:avLst/>
          </a:prstGeom>
          <a:noFill/>
          <a:ln w="9525">
            <a:noFill/>
            <a:miter lim="800000"/>
            <a:headEnd/>
            <a:tailEnd/>
          </a:ln>
          <a:effectLst/>
        </p:spPr>
        <p:txBody>
          <a:bodyPr wrap="none">
            <a:spAutoFit/>
          </a:bodyPr>
          <a:lstStyle/>
          <a:p>
            <a:r>
              <a:rPr lang="en-US" i="1"/>
              <a:t>t</a:t>
            </a:r>
          </a:p>
        </p:txBody>
      </p:sp>
      <p:sp>
        <p:nvSpPr>
          <p:cNvPr id="325642" name="Freeform 10"/>
          <p:cNvSpPr>
            <a:spLocks/>
          </p:cNvSpPr>
          <p:nvPr/>
        </p:nvSpPr>
        <p:spPr bwMode="auto">
          <a:xfrm>
            <a:off x="2971800" y="4419600"/>
            <a:ext cx="3048000" cy="1828800"/>
          </a:xfrm>
          <a:custGeom>
            <a:avLst/>
            <a:gdLst/>
            <a:ahLst/>
            <a:cxnLst>
              <a:cxn ang="0">
                <a:pos x="0" y="1152"/>
              </a:cxn>
              <a:cxn ang="0">
                <a:pos x="96" y="1008"/>
              </a:cxn>
              <a:cxn ang="0">
                <a:pos x="384" y="672"/>
              </a:cxn>
              <a:cxn ang="0">
                <a:pos x="912" y="288"/>
              </a:cxn>
              <a:cxn ang="0">
                <a:pos x="1920" y="0"/>
              </a:cxn>
            </a:cxnLst>
            <a:rect l="0" t="0" r="r" b="b"/>
            <a:pathLst>
              <a:path w="1920" h="1152">
                <a:moveTo>
                  <a:pt x="0" y="1152"/>
                </a:moveTo>
                <a:cubicBezTo>
                  <a:pt x="16" y="1120"/>
                  <a:pt x="32" y="1088"/>
                  <a:pt x="96" y="1008"/>
                </a:cubicBezTo>
                <a:cubicBezTo>
                  <a:pt x="160" y="928"/>
                  <a:pt x="248" y="792"/>
                  <a:pt x="384" y="672"/>
                </a:cubicBezTo>
                <a:cubicBezTo>
                  <a:pt x="520" y="552"/>
                  <a:pt x="656" y="400"/>
                  <a:pt x="912" y="288"/>
                </a:cubicBezTo>
                <a:cubicBezTo>
                  <a:pt x="1168" y="176"/>
                  <a:pt x="1544" y="88"/>
                  <a:pt x="1920" y="0"/>
                </a:cubicBezTo>
              </a:path>
            </a:pathLst>
          </a:custGeom>
          <a:noFill/>
          <a:ln w="9525">
            <a:solidFill>
              <a:schemeClr val="tx1"/>
            </a:solidFill>
            <a:round/>
            <a:headEnd/>
            <a:tailEn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563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56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56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5635">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56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5638"/>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3256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56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56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56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5" grpId="0" build="p"/>
      <p:bldP spid="325638" grpId="0" animBg="1"/>
      <p:bldP spid="325639" grpId="0" animBg="1"/>
      <p:bldP spid="325639" grpId="1" animBg="1"/>
      <p:bldP spid="325640" grpId="0"/>
      <p:bldP spid="325641" grpId="0"/>
      <p:bldP spid="3256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74638"/>
            <a:ext cx="8229600" cy="487362"/>
          </a:xfrm>
        </p:spPr>
        <p:txBody>
          <a:bodyPr>
            <a:normAutofit fontScale="90000"/>
          </a:bodyPr>
          <a:lstStyle/>
          <a:p>
            <a:pPr eaLnBrk="1" hangingPunct="1"/>
            <a:endParaRPr lang="en-US" sz="4000" smtClean="0"/>
          </a:p>
        </p:txBody>
      </p:sp>
      <p:sp>
        <p:nvSpPr>
          <p:cNvPr id="14339" name="Rectangle 3"/>
          <p:cNvSpPr>
            <a:spLocks noGrp="1" noChangeArrowheads="1"/>
          </p:cNvSpPr>
          <p:nvPr>
            <p:ph idx="1"/>
          </p:nvPr>
        </p:nvSpPr>
        <p:spPr>
          <a:xfrm>
            <a:off x="457200" y="838200"/>
            <a:ext cx="8229600" cy="5287963"/>
          </a:xfrm>
        </p:spPr>
        <p:txBody>
          <a:bodyPr/>
          <a:lstStyle/>
          <a:p>
            <a:pPr eaLnBrk="1" hangingPunct="1"/>
            <a:endParaRPr lang="en-US" smtClean="0"/>
          </a:p>
        </p:txBody>
      </p:sp>
      <p:pic>
        <p:nvPicPr>
          <p:cNvPr id="14340" name="Picture 4" descr="chair"/>
          <p:cNvPicPr>
            <a:picLocks noChangeAspect="1" noChangeArrowheads="1"/>
          </p:cNvPicPr>
          <p:nvPr/>
        </p:nvPicPr>
        <p:blipFill>
          <a:blip r:embed="rId3"/>
          <a:srcRect/>
          <a:stretch>
            <a:fillRect/>
          </a:stretch>
        </p:blipFill>
        <p:spPr bwMode="auto">
          <a:xfrm>
            <a:off x="-457200" y="-454025"/>
            <a:ext cx="10058400" cy="7767638"/>
          </a:xfrm>
          <a:prstGeom prst="rect">
            <a:avLst/>
          </a:prstGeom>
          <a:noFill/>
          <a:ln w="9525">
            <a:noFill/>
            <a:miter lim="800000"/>
            <a:headEnd/>
            <a:tailEnd/>
          </a:ln>
        </p:spPr>
      </p:pic>
      <p:sp>
        <p:nvSpPr>
          <p:cNvPr id="14341" name="Rectangle 6"/>
          <p:cNvSpPr>
            <a:spLocks noChangeArrowheads="1"/>
          </p:cNvSpPr>
          <p:nvPr/>
        </p:nvSpPr>
        <p:spPr bwMode="auto">
          <a:xfrm>
            <a:off x="8382000" y="6781800"/>
            <a:ext cx="457200" cy="304800"/>
          </a:xfrm>
          <a:prstGeom prst="rect">
            <a:avLst/>
          </a:prstGeom>
          <a:solidFill>
            <a:schemeClr val="bg1"/>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a:xfrm>
            <a:off x="457200" y="76200"/>
            <a:ext cx="8229600" cy="715963"/>
          </a:xfrm>
        </p:spPr>
        <p:txBody>
          <a:bodyPr/>
          <a:lstStyle/>
          <a:p>
            <a:r>
              <a:rPr lang="en-US" sz="4000"/>
              <a:t>Consumption ‘Puzzle’</a:t>
            </a:r>
          </a:p>
        </p:txBody>
      </p:sp>
      <p:sp>
        <p:nvSpPr>
          <p:cNvPr id="326659" name="Rectangle 3"/>
          <p:cNvSpPr>
            <a:spLocks noGrp="1" noChangeArrowheads="1"/>
          </p:cNvSpPr>
          <p:nvPr>
            <p:ph idx="1"/>
          </p:nvPr>
        </p:nvSpPr>
        <p:spPr>
          <a:xfrm>
            <a:off x="457200" y="1219200"/>
            <a:ext cx="8229600" cy="5486400"/>
          </a:xfrm>
        </p:spPr>
        <p:txBody>
          <a:bodyPr/>
          <a:lstStyle/>
          <a:p>
            <a:r>
              <a:rPr lang="en-US"/>
              <a:t>Intertemporal First Order Condition:</a:t>
            </a:r>
          </a:p>
          <a:p>
            <a:endParaRPr lang="en-US"/>
          </a:p>
          <a:p>
            <a:endParaRPr lang="en-US"/>
          </a:p>
          <a:p>
            <a:endParaRPr lang="en-US"/>
          </a:p>
          <a:p>
            <a:r>
              <a:rPr lang="en-US"/>
              <a:t>With Standard Preferences:</a:t>
            </a:r>
          </a:p>
          <a:p>
            <a:endParaRPr lang="en-US"/>
          </a:p>
          <a:p>
            <a:pPr>
              <a:buFontTx/>
              <a:buNone/>
            </a:pPr>
            <a:endParaRPr lang="en-US"/>
          </a:p>
          <a:p>
            <a:endParaRPr lang="en-US"/>
          </a:p>
          <a:p>
            <a:endParaRPr lang="en-US"/>
          </a:p>
        </p:txBody>
      </p:sp>
      <p:pic>
        <p:nvPicPr>
          <p:cNvPr id="326660" name="Picture 4"/>
          <p:cNvPicPr>
            <a:picLocks noChangeAspect="1" noChangeArrowheads="1"/>
          </p:cNvPicPr>
          <p:nvPr/>
        </p:nvPicPr>
        <p:blipFill>
          <a:blip r:embed="rId2"/>
          <a:srcRect/>
          <a:stretch>
            <a:fillRect/>
          </a:stretch>
        </p:blipFill>
        <p:spPr bwMode="auto">
          <a:xfrm>
            <a:off x="3200400" y="2133600"/>
            <a:ext cx="4495800" cy="1173163"/>
          </a:xfrm>
          <a:prstGeom prst="rect">
            <a:avLst/>
          </a:prstGeom>
          <a:noFill/>
          <a:ln w="9525">
            <a:noFill/>
            <a:miter lim="800000"/>
            <a:headEnd/>
            <a:tailEnd/>
          </a:ln>
          <a:effectLst/>
        </p:spPr>
      </p:pic>
      <p:sp>
        <p:nvSpPr>
          <p:cNvPr id="326661" name="Text Box 5"/>
          <p:cNvSpPr txBox="1">
            <a:spLocks noChangeArrowheads="1"/>
          </p:cNvSpPr>
          <p:nvPr/>
        </p:nvSpPr>
        <p:spPr bwMode="auto">
          <a:xfrm>
            <a:off x="228600" y="2133600"/>
            <a:ext cx="2508250" cy="366713"/>
          </a:xfrm>
          <a:prstGeom prst="rect">
            <a:avLst/>
          </a:prstGeom>
          <a:noFill/>
          <a:ln w="9525">
            <a:noFill/>
            <a:miter lim="800000"/>
            <a:headEnd/>
            <a:tailEnd/>
          </a:ln>
          <a:effectLst/>
        </p:spPr>
        <p:txBody>
          <a:bodyPr wrap="none">
            <a:spAutoFit/>
          </a:bodyPr>
          <a:lstStyle/>
          <a:p>
            <a:r>
              <a:rPr lang="en-US"/>
              <a:t>‘Standard’ Preferences</a:t>
            </a:r>
          </a:p>
        </p:txBody>
      </p:sp>
      <p:sp>
        <p:nvSpPr>
          <p:cNvPr id="326662" name="Line 6"/>
          <p:cNvSpPr>
            <a:spLocks noChangeShapeType="1"/>
          </p:cNvSpPr>
          <p:nvPr/>
        </p:nvSpPr>
        <p:spPr bwMode="auto">
          <a:xfrm>
            <a:off x="1676400" y="2667000"/>
            <a:ext cx="1219200" cy="0"/>
          </a:xfrm>
          <a:prstGeom prst="line">
            <a:avLst/>
          </a:prstGeom>
          <a:noFill/>
          <a:ln w="9525">
            <a:solidFill>
              <a:schemeClr val="tx1"/>
            </a:solidFill>
            <a:round/>
            <a:headEnd/>
            <a:tailEnd type="triangle" w="med" len="med"/>
          </a:ln>
          <a:effectLst/>
        </p:spPr>
        <p:txBody>
          <a:bodyPr/>
          <a:lstStyle/>
          <a:p>
            <a:endParaRPr lang="en-US"/>
          </a:p>
        </p:txBody>
      </p:sp>
      <p:sp>
        <p:nvSpPr>
          <p:cNvPr id="326663" name="Line 7"/>
          <p:cNvSpPr>
            <a:spLocks noChangeShapeType="1"/>
          </p:cNvSpPr>
          <p:nvPr/>
        </p:nvSpPr>
        <p:spPr bwMode="auto">
          <a:xfrm>
            <a:off x="685800" y="4343400"/>
            <a:ext cx="0" cy="1981200"/>
          </a:xfrm>
          <a:prstGeom prst="line">
            <a:avLst/>
          </a:prstGeom>
          <a:noFill/>
          <a:ln w="9525">
            <a:solidFill>
              <a:schemeClr val="tx1"/>
            </a:solidFill>
            <a:round/>
            <a:headEnd/>
            <a:tailEnd/>
          </a:ln>
          <a:effectLst/>
        </p:spPr>
        <p:txBody>
          <a:bodyPr/>
          <a:lstStyle/>
          <a:p>
            <a:endParaRPr lang="en-US"/>
          </a:p>
        </p:txBody>
      </p:sp>
      <p:sp>
        <p:nvSpPr>
          <p:cNvPr id="326664" name="Line 8"/>
          <p:cNvSpPr>
            <a:spLocks noChangeShapeType="1"/>
          </p:cNvSpPr>
          <p:nvPr/>
        </p:nvSpPr>
        <p:spPr bwMode="auto">
          <a:xfrm>
            <a:off x="685800" y="6324600"/>
            <a:ext cx="4114800" cy="0"/>
          </a:xfrm>
          <a:prstGeom prst="line">
            <a:avLst/>
          </a:prstGeom>
          <a:noFill/>
          <a:ln w="9525">
            <a:solidFill>
              <a:schemeClr val="tx1"/>
            </a:solidFill>
            <a:round/>
            <a:headEnd/>
            <a:tailEnd/>
          </a:ln>
          <a:effectLst/>
        </p:spPr>
        <p:txBody>
          <a:bodyPr/>
          <a:lstStyle/>
          <a:p>
            <a:endParaRPr lang="en-US"/>
          </a:p>
        </p:txBody>
      </p:sp>
      <p:sp>
        <p:nvSpPr>
          <p:cNvPr id="326665" name="Text Box 9"/>
          <p:cNvSpPr txBox="1">
            <a:spLocks noChangeArrowheads="1"/>
          </p:cNvSpPr>
          <p:nvPr/>
        </p:nvSpPr>
        <p:spPr bwMode="auto">
          <a:xfrm>
            <a:off x="4708525" y="6284913"/>
            <a:ext cx="247650" cy="366712"/>
          </a:xfrm>
          <a:prstGeom prst="rect">
            <a:avLst/>
          </a:prstGeom>
          <a:noFill/>
          <a:ln w="9525">
            <a:noFill/>
            <a:miter lim="800000"/>
            <a:headEnd/>
            <a:tailEnd/>
          </a:ln>
          <a:effectLst/>
        </p:spPr>
        <p:txBody>
          <a:bodyPr wrap="none">
            <a:spAutoFit/>
          </a:bodyPr>
          <a:lstStyle/>
          <a:p>
            <a:r>
              <a:rPr lang="en-US" i="1"/>
              <a:t>t</a:t>
            </a:r>
          </a:p>
        </p:txBody>
      </p:sp>
      <p:sp>
        <p:nvSpPr>
          <p:cNvPr id="326666" name="Text Box 10"/>
          <p:cNvSpPr txBox="1">
            <a:spLocks noChangeArrowheads="1"/>
          </p:cNvSpPr>
          <p:nvPr/>
        </p:nvSpPr>
        <p:spPr bwMode="auto">
          <a:xfrm>
            <a:off x="212725" y="4151313"/>
            <a:ext cx="298450" cy="366712"/>
          </a:xfrm>
          <a:prstGeom prst="rect">
            <a:avLst/>
          </a:prstGeom>
          <a:noFill/>
          <a:ln w="9525">
            <a:noFill/>
            <a:miter lim="800000"/>
            <a:headEnd/>
            <a:tailEnd/>
          </a:ln>
          <a:effectLst/>
        </p:spPr>
        <p:txBody>
          <a:bodyPr wrap="none">
            <a:spAutoFit/>
          </a:bodyPr>
          <a:lstStyle/>
          <a:p>
            <a:r>
              <a:rPr lang="en-US" i="1"/>
              <a:t>c</a:t>
            </a:r>
          </a:p>
        </p:txBody>
      </p:sp>
      <p:sp>
        <p:nvSpPr>
          <p:cNvPr id="326667" name="Freeform 11"/>
          <p:cNvSpPr>
            <a:spLocks/>
          </p:cNvSpPr>
          <p:nvPr/>
        </p:nvSpPr>
        <p:spPr bwMode="auto">
          <a:xfrm>
            <a:off x="914400" y="4267200"/>
            <a:ext cx="3200400" cy="1981200"/>
          </a:xfrm>
          <a:custGeom>
            <a:avLst/>
            <a:gdLst/>
            <a:ahLst/>
            <a:cxnLst>
              <a:cxn ang="0">
                <a:pos x="0" y="0"/>
              </a:cxn>
              <a:cxn ang="0">
                <a:pos x="288" y="432"/>
              </a:cxn>
              <a:cxn ang="0">
                <a:pos x="912" y="864"/>
              </a:cxn>
              <a:cxn ang="0">
                <a:pos x="2016" y="1248"/>
              </a:cxn>
            </a:cxnLst>
            <a:rect l="0" t="0" r="r" b="b"/>
            <a:pathLst>
              <a:path w="2016" h="1248">
                <a:moveTo>
                  <a:pt x="0" y="0"/>
                </a:moveTo>
                <a:cubicBezTo>
                  <a:pt x="68" y="144"/>
                  <a:pt x="136" y="288"/>
                  <a:pt x="288" y="432"/>
                </a:cubicBezTo>
                <a:cubicBezTo>
                  <a:pt x="440" y="576"/>
                  <a:pt x="624" y="728"/>
                  <a:pt x="912" y="864"/>
                </a:cubicBezTo>
                <a:cubicBezTo>
                  <a:pt x="1200" y="1000"/>
                  <a:pt x="1832" y="1184"/>
                  <a:pt x="2016" y="1248"/>
                </a:cubicBezTo>
              </a:path>
            </a:pathLst>
          </a:custGeom>
          <a:noFill/>
          <a:ln w="9525">
            <a:solidFill>
              <a:schemeClr val="tx1"/>
            </a:solidFill>
            <a:round/>
            <a:headEnd/>
            <a:tailEnd/>
          </a:ln>
          <a:effectLst/>
        </p:spPr>
        <p:txBody>
          <a:bodyPr/>
          <a:lstStyle/>
          <a:p>
            <a:endParaRPr lang="en-US"/>
          </a:p>
        </p:txBody>
      </p:sp>
      <p:sp>
        <p:nvSpPr>
          <p:cNvPr id="326668" name="Line 12"/>
          <p:cNvSpPr>
            <a:spLocks noChangeShapeType="1"/>
          </p:cNvSpPr>
          <p:nvPr/>
        </p:nvSpPr>
        <p:spPr bwMode="auto">
          <a:xfrm>
            <a:off x="5791200" y="4267200"/>
            <a:ext cx="0" cy="2057400"/>
          </a:xfrm>
          <a:prstGeom prst="line">
            <a:avLst/>
          </a:prstGeom>
          <a:noFill/>
          <a:ln w="9525">
            <a:solidFill>
              <a:schemeClr val="tx1"/>
            </a:solidFill>
            <a:round/>
            <a:headEnd/>
            <a:tailEnd/>
          </a:ln>
          <a:effectLst/>
        </p:spPr>
        <p:txBody>
          <a:bodyPr/>
          <a:lstStyle/>
          <a:p>
            <a:endParaRPr lang="en-US"/>
          </a:p>
        </p:txBody>
      </p:sp>
      <p:sp>
        <p:nvSpPr>
          <p:cNvPr id="326669" name="Line 13"/>
          <p:cNvSpPr>
            <a:spLocks noChangeShapeType="1"/>
          </p:cNvSpPr>
          <p:nvPr/>
        </p:nvSpPr>
        <p:spPr bwMode="auto">
          <a:xfrm>
            <a:off x="5791200" y="6324600"/>
            <a:ext cx="2895600" cy="0"/>
          </a:xfrm>
          <a:prstGeom prst="line">
            <a:avLst/>
          </a:prstGeom>
          <a:noFill/>
          <a:ln w="9525">
            <a:solidFill>
              <a:schemeClr val="tx1"/>
            </a:solidFill>
            <a:round/>
            <a:headEnd/>
            <a:tailEnd/>
          </a:ln>
          <a:effectLst/>
        </p:spPr>
        <p:txBody>
          <a:bodyPr/>
          <a:lstStyle/>
          <a:p>
            <a:endParaRPr lang="en-US"/>
          </a:p>
        </p:txBody>
      </p:sp>
      <p:sp>
        <p:nvSpPr>
          <p:cNvPr id="326670" name="Text Box 14"/>
          <p:cNvSpPr txBox="1">
            <a:spLocks noChangeArrowheads="1"/>
          </p:cNvSpPr>
          <p:nvPr/>
        </p:nvSpPr>
        <p:spPr bwMode="auto">
          <a:xfrm>
            <a:off x="8610600" y="6324600"/>
            <a:ext cx="247650" cy="366713"/>
          </a:xfrm>
          <a:prstGeom prst="rect">
            <a:avLst/>
          </a:prstGeom>
          <a:noFill/>
          <a:ln w="9525">
            <a:noFill/>
            <a:miter lim="800000"/>
            <a:headEnd/>
            <a:tailEnd/>
          </a:ln>
          <a:effectLst/>
        </p:spPr>
        <p:txBody>
          <a:bodyPr wrap="none">
            <a:spAutoFit/>
          </a:bodyPr>
          <a:lstStyle/>
          <a:p>
            <a:r>
              <a:rPr lang="en-US" i="1"/>
              <a:t>t</a:t>
            </a:r>
          </a:p>
        </p:txBody>
      </p:sp>
      <p:sp>
        <p:nvSpPr>
          <p:cNvPr id="326671" name="Text Box 15"/>
          <p:cNvSpPr txBox="1">
            <a:spLocks noChangeArrowheads="1"/>
          </p:cNvSpPr>
          <p:nvPr/>
        </p:nvSpPr>
        <p:spPr bwMode="auto">
          <a:xfrm>
            <a:off x="5394325" y="4075113"/>
            <a:ext cx="298450" cy="366712"/>
          </a:xfrm>
          <a:prstGeom prst="rect">
            <a:avLst/>
          </a:prstGeom>
          <a:noFill/>
          <a:ln w="9525">
            <a:noFill/>
            <a:miter lim="800000"/>
            <a:headEnd/>
            <a:tailEnd/>
          </a:ln>
          <a:effectLst/>
        </p:spPr>
        <p:txBody>
          <a:bodyPr wrap="none">
            <a:spAutoFit/>
          </a:bodyPr>
          <a:lstStyle/>
          <a:p>
            <a:r>
              <a:rPr lang="en-US" i="1"/>
              <a:t>c</a:t>
            </a:r>
          </a:p>
        </p:txBody>
      </p:sp>
      <p:sp>
        <p:nvSpPr>
          <p:cNvPr id="326672" name="Freeform 16"/>
          <p:cNvSpPr>
            <a:spLocks/>
          </p:cNvSpPr>
          <p:nvPr/>
        </p:nvSpPr>
        <p:spPr bwMode="auto">
          <a:xfrm>
            <a:off x="5791200" y="4495800"/>
            <a:ext cx="3048000" cy="1828800"/>
          </a:xfrm>
          <a:custGeom>
            <a:avLst/>
            <a:gdLst/>
            <a:ahLst/>
            <a:cxnLst>
              <a:cxn ang="0">
                <a:pos x="0" y="1152"/>
              </a:cxn>
              <a:cxn ang="0">
                <a:pos x="96" y="1008"/>
              </a:cxn>
              <a:cxn ang="0">
                <a:pos x="384" y="672"/>
              </a:cxn>
              <a:cxn ang="0">
                <a:pos x="912" y="288"/>
              </a:cxn>
              <a:cxn ang="0">
                <a:pos x="1920" y="0"/>
              </a:cxn>
            </a:cxnLst>
            <a:rect l="0" t="0" r="r" b="b"/>
            <a:pathLst>
              <a:path w="1920" h="1152">
                <a:moveTo>
                  <a:pt x="0" y="1152"/>
                </a:moveTo>
                <a:cubicBezTo>
                  <a:pt x="16" y="1120"/>
                  <a:pt x="32" y="1088"/>
                  <a:pt x="96" y="1008"/>
                </a:cubicBezTo>
                <a:cubicBezTo>
                  <a:pt x="160" y="928"/>
                  <a:pt x="248" y="792"/>
                  <a:pt x="384" y="672"/>
                </a:cubicBezTo>
                <a:cubicBezTo>
                  <a:pt x="520" y="552"/>
                  <a:pt x="656" y="400"/>
                  <a:pt x="912" y="288"/>
                </a:cubicBezTo>
                <a:cubicBezTo>
                  <a:pt x="1168" y="176"/>
                  <a:pt x="1544" y="88"/>
                  <a:pt x="1920" y="0"/>
                </a:cubicBezTo>
              </a:path>
            </a:pathLst>
          </a:custGeom>
          <a:noFill/>
          <a:ln w="9525">
            <a:solidFill>
              <a:schemeClr val="tx1"/>
            </a:solidFill>
            <a:round/>
            <a:headEnd/>
            <a:tailEnd/>
          </a:ln>
          <a:effectLst/>
        </p:spPr>
        <p:txBody>
          <a:bodyPr/>
          <a:lstStyle/>
          <a:p>
            <a:endParaRPr lang="en-US"/>
          </a:p>
        </p:txBody>
      </p:sp>
      <p:sp>
        <p:nvSpPr>
          <p:cNvPr id="326673" name="Text Box 17"/>
          <p:cNvSpPr txBox="1">
            <a:spLocks noChangeArrowheads="1"/>
          </p:cNvSpPr>
          <p:nvPr/>
        </p:nvSpPr>
        <p:spPr bwMode="auto">
          <a:xfrm>
            <a:off x="7604125" y="5218113"/>
            <a:ext cx="730250" cy="366712"/>
          </a:xfrm>
          <a:prstGeom prst="rect">
            <a:avLst/>
          </a:prstGeom>
          <a:noFill/>
          <a:ln w="9525">
            <a:noFill/>
            <a:miter lim="800000"/>
            <a:headEnd/>
            <a:tailEnd/>
          </a:ln>
          <a:effectLst/>
        </p:spPr>
        <p:txBody>
          <a:bodyPr wrap="none">
            <a:spAutoFit/>
          </a:bodyPr>
          <a:lstStyle/>
          <a:p>
            <a:r>
              <a:rPr lang="en-US"/>
              <a:t>Data!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66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666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66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66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665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666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666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6664"/>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32666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666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66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666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667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666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667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6671"/>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326672"/>
                                        </p:tgtEl>
                                        <p:attrNameLst>
                                          <p:attrName>style.visibility</p:attrName>
                                        </p:attrNameLst>
                                      </p:cBhvr>
                                      <p:to>
                                        <p:strVal val="visible"/>
                                      </p:to>
                                    </p:set>
                                  </p:childTnLst>
                                </p:cTn>
                              </p:par>
                              <p:par>
                                <p:cTn id="45" presetID="1" presetClass="entr" presetSubtype="0" fill="hold" grpId="2" nodeType="withEffect">
                                  <p:stCondLst>
                                    <p:cond delay="0"/>
                                  </p:stCondLst>
                                  <p:childTnLst>
                                    <p:set>
                                      <p:cBhvr>
                                        <p:cTn id="46" dur="1" fill="hold">
                                          <p:stCondLst>
                                            <p:cond delay="0"/>
                                          </p:stCondLst>
                                        </p:cTn>
                                        <p:tgtEl>
                                          <p:spTgt spid="32667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66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59" grpId="0" build="p"/>
      <p:bldP spid="326661" grpId="0"/>
      <p:bldP spid="326662" grpId="0" animBg="1"/>
      <p:bldP spid="326663" grpId="0" animBg="1"/>
      <p:bldP spid="326664" grpId="0" animBg="1"/>
      <p:bldP spid="326665" grpId="0"/>
      <p:bldP spid="326666" grpId="0"/>
      <p:bldP spid="326667" grpId="0" animBg="1"/>
      <p:bldP spid="326667" grpId="1" animBg="1"/>
      <p:bldP spid="326668" grpId="0" animBg="1"/>
      <p:bldP spid="326669" grpId="0" animBg="1"/>
      <p:bldP spid="326670" grpId="0"/>
      <p:bldP spid="326671" grpId="0"/>
      <p:bldP spid="326672" grpId="0" animBg="1"/>
      <p:bldP spid="326672" grpId="1" animBg="1"/>
      <p:bldP spid="326672" grpId="2" animBg="1"/>
      <p:bldP spid="32667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a:xfrm>
            <a:off x="457200" y="274638"/>
            <a:ext cx="8229600" cy="1096962"/>
          </a:xfrm>
        </p:spPr>
        <p:txBody>
          <a:bodyPr/>
          <a:lstStyle/>
          <a:p>
            <a:r>
              <a:rPr lang="en-US" sz="3600"/>
              <a:t>One Resolution to Consumption Puzzle</a:t>
            </a:r>
          </a:p>
        </p:txBody>
      </p:sp>
      <p:sp>
        <p:nvSpPr>
          <p:cNvPr id="327683" name="Rectangle 3"/>
          <p:cNvSpPr>
            <a:spLocks noGrp="1" noChangeArrowheads="1"/>
          </p:cNvSpPr>
          <p:nvPr>
            <p:ph idx="1"/>
          </p:nvPr>
        </p:nvSpPr>
        <p:spPr>
          <a:xfrm>
            <a:off x="457200" y="1219200"/>
            <a:ext cx="8229600" cy="4906963"/>
          </a:xfrm>
        </p:spPr>
        <p:txBody>
          <a:bodyPr/>
          <a:lstStyle/>
          <a:p>
            <a:pPr>
              <a:lnSpc>
                <a:spcPct val="80000"/>
              </a:lnSpc>
            </a:pPr>
            <a:r>
              <a:rPr lang="en-US" sz="2400"/>
              <a:t>Concave Consumption Response Displays:</a:t>
            </a:r>
          </a:p>
          <a:p>
            <a:pPr lvl="1">
              <a:lnSpc>
                <a:spcPct val="80000"/>
              </a:lnSpc>
            </a:pPr>
            <a:r>
              <a:rPr lang="en-US" sz="2000"/>
              <a:t>Rising Consumption (problem)</a:t>
            </a:r>
          </a:p>
          <a:p>
            <a:pPr lvl="1">
              <a:lnSpc>
                <a:spcPct val="80000"/>
              </a:lnSpc>
            </a:pPr>
            <a:r>
              <a:rPr lang="en-US" sz="2000"/>
              <a:t>Falling Slope of Consumption</a:t>
            </a:r>
          </a:p>
          <a:p>
            <a:pPr lvl="1">
              <a:lnSpc>
                <a:spcPct val="80000"/>
              </a:lnSpc>
            </a:pPr>
            <a:endParaRPr lang="en-US" sz="2000"/>
          </a:p>
          <a:p>
            <a:pPr lvl="1">
              <a:lnSpc>
                <a:spcPct val="80000"/>
              </a:lnSpc>
            </a:pPr>
            <a:endParaRPr lang="en-US" sz="2000"/>
          </a:p>
          <a:p>
            <a:pPr>
              <a:lnSpc>
                <a:spcPct val="80000"/>
              </a:lnSpc>
            </a:pPr>
            <a:r>
              <a:rPr lang="en-US" sz="2400"/>
              <a:t>Habit Persistence in Consumption</a:t>
            </a:r>
          </a:p>
          <a:p>
            <a:pPr>
              <a:lnSpc>
                <a:spcPct val="80000"/>
              </a:lnSpc>
            </a:pPr>
            <a:endParaRPr lang="en-US" sz="2400"/>
          </a:p>
          <a:p>
            <a:pPr>
              <a:lnSpc>
                <a:spcPct val="80000"/>
              </a:lnSpc>
            </a:pPr>
            <a:endParaRPr lang="en-US" sz="2400"/>
          </a:p>
          <a:p>
            <a:pPr>
              <a:lnSpc>
                <a:spcPct val="80000"/>
              </a:lnSpc>
            </a:pPr>
            <a:endParaRPr lang="en-US" sz="2400"/>
          </a:p>
          <a:p>
            <a:pPr lvl="1">
              <a:lnSpc>
                <a:spcPct val="80000"/>
              </a:lnSpc>
            </a:pPr>
            <a:r>
              <a:rPr lang="en-US" sz="2000"/>
              <a:t>Marginal Utility Function of </a:t>
            </a:r>
            <a:r>
              <a:rPr lang="en-US" sz="2000" i="1"/>
              <a:t>Slope</a:t>
            </a:r>
            <a:r>
              <a:rPr lang="en-US" sz="2000"/>
              <a:t> of Consumption</a:t>
            </a:r>
          </a:p>
          <a:p>
            <a:pPr lvl="1">
              <a:lnSpc>
                <a:spcPct val="80000"/>
              </a:lnSpc>
            </a:pPr>
            <a:r>
              <a:rPr lang="en-US" sz="2000"/>
              <a:t>Hump-Shape Consumption Response Not a Puzzle</a:t>
            </a:r>
          </a:p>
          <a:p>
            <a:pPr lvl="1">
              <a:lnSpc>
                <a:spcPct val="80000"/>
              </a:lnSpc>
            </a:pPr>
            <a:endParaRPr lang="en-US" sz="2000"/>
          </a:p>
          <a:p>
            <a:pPr lvl="1">
              <a:lnSpc>
                <a:spcPct val="80000"/>
              </a:lnSpc>
            </a:pPr>
            <a:endParaRPr lang="en-US" sz="2000"/>
          </a:p>
          <a:p>
            <a:pPr>
              <a:lnSpc>
                <a:spcPct val="80000"/>
              </a:lnSpc>
            </a:pPr>
            <a:r>
              <a:rPr lang="en-US" sz="2400"/>
              <a:t>Econometric Estimation Strategy Given the Option, </a:t>
            </a:r>
            <a:r>
              <a:rPr lang="en-US" sz="2400" i="1"/>
              <a:t>b&gt;0</a:t>
            </a:r>
          </a:p>
          <a:p>
            <a:pPr>
              <a:lnSpc>
                <a:spcPct val="80000"/>
              </a:lnSpc>
            </a:pPr>
            <a:endParaRPr lang="en-US" sz="2400"/>
          </a:p>
          <a:p>
            <a:pPr>
              <a:lnSpc>
                <a:spcPct val="80000"/>
              </a:lnSpc>
            </a:pPr>
            <a:endParaRPr lang="en-US" sz="2400"/>
          </a:p>
        </p:txBody>
      </p:sp>
      <p:pic>
        <p:nvPicPr>
          <p:cNvPr id="327684" name="Picture 4"/>
          <p:cNvPicPr>
            <a:picLocks noChangeAspect="1" noChangeArrowheads="1"/>
          </p:cNvPicPr>
          <p:nvPr/>
        </p:nvPicPr>
        <p:blipFill>
          <a:blip r:embed="rId2"/>
          <a:srcRect/>
          <a:stretch>
            <a:fillRect/>
          </a:stretch>
        </p:blipFill>
        <p:spPr bwMode="auto">
          <a:xfrm>
            <a:off x="2209800" y="3200400"/>
            <a:ext cx="4343400" cy="914400"/>
          </a:xfrm>
          <a:prstGeom prst="rect">
            <a:avLst/>
          </a:prstGeom>
          <a:noFill/>
          <a:ln w="9525">
            <a:noFill/>
            <a:miter lim="800000"/>
            <a:headEnd/>
            <a:tailEnd/>
          </a:ln>
          <a:effectLst/>
        </p:spPr>
      </p:pic>
      <p:sp>
        <p:nvSpPr>
          <p:cNvPr id="327685" name="Line 5"/>
          <p:cNvSpPr>
            <a:spLocks noChangeShapeType="1"/>
          </p:cNvSpPr>
          <p:nvPr/>
        </p:nvSpPr>
        <p:spPr bwMode="auto">
          <a:xfrm flipH="1">
            <a:off x="5257800" y="2514600"/>
            <a:ext cx="1447800" cy="838200"/>
          </a:xfrm>
          <a:prstGeom prst="line">
            <a:avLst/>
          </a:prstGeom>
          <a:noFill/>
          <a:ln w="9525">
            <a:solidFill>
              <a:schemeClr val="tx1"/>
            </a:solidFill>
            <a:round/>
            <a:headEnd/>
            <a:tailEnd type="triangle" w="med" len="med"/>
          </a:ln>
          <a:effectLst/>
        </p:spPr>
        <p:txBody>
          <a:bodyPr/>
          <a:lstStyle/>
          <a:p>
            <a:endParaRPr lang="en-US"/>
          </a:p>
        </p:txBody>
      </p:sp>
      <p:sp>
        <p:nvSpPr>
          <p:cNvPr id="327686" name="Text Box 6"/>
          <p:cNvSpPr txBox="1">
            <a:spLocks noChangeArrowheads="1"/>
          </p:cNvSpPr>
          <p:nvPr/>
        </p:nvSpPr>
        <p:spPr bwMode="auto">
          <a:xfrm>
            <a:off x="6781800" y="2209800"/>
            <a:ext cx="1822450" cy="366713"/>
          </a:xfrm>
          <a:prstGeom prst="rect">
            <a:avLst/>
          </a:prstGeom>
          <a:noFill/>
          <a:ln w="9525">
            <a:noFill/>
            <a:miter lim="800000"/>
            <a:headEnd/>
            <a:tailEnd/>
          </a:ln>
          <a:effectLst/>
        </p:spPr>
        <p:txBody>
          <a:bodyPr wrap="none">
            <a:spAutoFit/>
          </a:bodyPr>
          <a:lstStyle/>
          <a:p>
            <a:r>
              <a:rPr lang="en-US"/>
              <a:t>Habit parameter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68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768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768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768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7683">
                                            <p:txEl>
                                              <p:pRg st="9" end="9"/>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768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768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768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768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768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83" grpId="0" build="p"/>
      <p:bldP spid="327685" grpId="0" animBg="1"/>
      <p:bldP spid="32768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a:xfrm>
            <a:off x="381000" y="274638"/>
            <a:ext cx="8305800" cy="1249362"/>
          </a:xfrm>
        </p:spPr>
        <p:txBody>
          <a:bodyPr/>
          <a:lstStyle/>
          <a:p>
            <a:r>
              <a:rPr lang="en-US" sz="3600"/>
              <a:t>Dynamic Response of Investment to Monetary Policy Shock</a:t>
            </a:r>
          </a:p>
        </p:txBody>
      </p:sp>
      <p:sp>
        <p:nvSpPr>
          <p:cNvPr id="328707" name="Rectangle 3"/>
          <p:cNvSpPr>
            <a:spLocks noGrp="1" noChangeArrowheads="1"/>
          </p:cNvSpPr>
          <p:nvPr>
            <p:ph idx="1"/>
          </p:nvPr>
        </p:nvSpPr>
        <p:spPr>
          <a:xfrm>
            <a:off x="457200" y="1447800"/>
            <a:ext cx="8229600" cy="5181600"/>
          </a:xfrm>
        </p:spPr>
        <p:txBody>
          <a:bodyPr/>
          <a:lstStyle/>
          <a:p>
            <a:endParaRPr lang="en-US"/>
          </a:p>
          <a:p>
            <a:r>
              <a:rPr lang="en-US"/>
              <a:t>In Estimated Impulse Responses:</a:t>
            </a:r>
          </a:p>
          <a:p>
            <a:endParaRPr lang="en-US"/>
          </a:p>
          <a:p>
            <a:pPr lvl="1"/>
            <a:r>
              <a:rPr lang="en-US"/>
              <a:t>Investment Rises in Hump-Shaped Pattern:</a:t>
            </a:r>
          </a:p>
          <a:p>
            <a:endParaRPr lang="en-US"/>
          </a:p>
        </p:txBody>
      </p:sp>
      <p:sp>
        <p:nvSpPr>
          <p:cNvPr id="328708" name="Text Box 4"/>
          <p:cNvSpPr txBox="1">
            <a:spLocks noChangeArrowheads="1"/>
          </p:cNvSpPr>
          <p:nvPr/>
        </p:nvSpPr>
        <p:spPr bwMode="auto">
          <a:xfrm>
            <a:off x="2514600" y="1752600"/>
            <a:ext cx="4572000" cy="366713"/>
          </a:xfrm>
          <a:prstGeom prst="rect">
            <a:avLst/>
          </a:prstGeom>
          <a:noFill/>
          <a:ln w="9525">
            <a:noFill/>
            <a:miter lim="800000"/>
            <a:headEnd/>
            <a:tailEnd/>
          </a:ln>
          <a:effectLst/>
        </p:spPr>
        <p:txBody>
          <a:bodyPr>
            <a:spAutoFit/>
          </a:bodyPr>
          <a:lstStyle/>
          <a:p>
            <a:endParaRPr lang="en-US"/>
          </a:p>
        </p:txBody>
      </p:sp>
      <p:sp>
        <p:nvSpPr>
          <p:cNvPr id="328709" name="Line 5"/>
          <p:cNvSpPr>
            <a:spLocks noChangeShapeType="1"/>
          </p:cNvSpPr>
          <p:nvPr/>
        </p:nvSpPr>
        <p:spPr bwMode="auto">
          <a:xfrm>
            <a:off x="2895600" y="4572000"/>
            <a:ext cx="0" cy="1752600"/>
          </a:xfrm>
          <a:prstGeom prst="line">
            <a:avLst/>
          </a:prstGeom>
          <a:noFill/>
          <a:ln w="9525">
            <a:solidFill>
              <a:schemeClr val="tx1"/>
            </a:solidFill>
            <a:round/>
            <a:headEnd/>
            <a:tailEnd/>
          </a:ln>
          <a:effectLst/>
        </p:spPr>
        <p:txBody>
          <a:bodyPr/>
          <a:lstStyle/>
          <a:p>
            <a:endParaRPr lang="en-US"/>
          </a:p>
        </p:txBody>
      </p:sp>
      <p:sp>
        <p:nvSpPr>
          <p:cNvPr id="328710" name="Line 6"/>
          <p:cNvSpPr>
            <a:spLocks noChangeShapeType="1"/>
          </p:cNvSpPr>
          <p:nvPr/>
        </p:nvSpPr>
        <p:spPr bwMode="auto">
          <a:xfrm>
            <a:off x="2895600" y="6324600"/>
            <a:ext cx="3429000" cy="0"/>
          </a:xfrm>
          <a:prstGeom prst="line">
            <a:avLst/>
          </a:prstGeom>
          <a:noFill/>
          <a:ln w="9525">
            <a:solidFill>
              <a:schemeClr val="tx1"/>
            </a:solidFill>
            <a:round/>
            <a:headEnd/>
            <a:tailEnd/>
          </a:ln>
          <a:effectLst/>
        </p:spPr>
        <p:txBody>
          <a:bodyPr/>
          <a:lstStyle/>
          <a:p>
            <a:endParaRPr lang="en-US"/>
          </a:p>
        </p:txBody>
      </p:sp>
      <p:sp>
        <p:nvSpPr>
          <p:cNvPr id="328711" name="Text Box 7"/>
          <p:cNvSpPr txBox="1">
            <a:spLocks noChangeArrowheads="1"/>
          </p:cNvSpPr>
          <p:nvPr/>
        </p:nvSpPr>
        <p:spPr bwMode="auto">
          <a:xfrm>
            <a:off x="2193925" y="4379913"/>
            <a:ext cx="247650" cy="366712"/>
          </a:xfrm>
          <a:prstGeom prst="rect">
            <a:avLst/>
          </a:prstGeom>
          <a:noFill/>
          <a:ln w="9525">
            <a:noFill/>
            <a:miter lim="800000"/>
            <a:headEnd/>
            <a:tailEnd/>
          </a:ln>
          <a:effectLst/>
        </p:spPr>
        <p:txBody>
          <a:bodyPr wrap="none">
            <a:spAutoFit/>
          </a:bodyPr>
          <a:lstStyle/>
          <a:p>
            <a:r>
              <a:rPr lang="en-US" i="1"/>
              <a:t>I</a:t>
            </a:r>
          </a:p>
        </p:txBody>
      </p:sp>
      <p:sp>
        <p:nvSpPr>
          <p:cNvPr id="328712" name="Text Box 8"/>
          <p:cNvSpPr txBox="1">
            <a:spLocks noChangeArrowheads="1"/>
          </p:cNvSpPr>
          <p:nvPr/>
        </p:nvSpPr>
        <p:spPr bwMode="auto">
          <a:xfrm>
            <a:off x="6308725" y="6284913"/>
            <a:ext cx="247650" cy="366712"/>
          </a:xfrm>
          <a:prstGeom prst="rect">
            <a:avLst/>
          </a:prstGeom>
          <a:noFill/>
          <a:ln w="9525">
            <a:noFill/>
            <a:miter lim="800000"/>
            <a:headEnd/>
            <a:tailEnd/>
          </a:ln>
          <a:effectLst/>
        </p:spPr>
        <p:txBody>
          <a:bodyPr wrap="none">
            <a:spAutoFit/>
          </a:bodyPr>
          <a:lstStyle/>
          <a:p>
            <a:r>
              <a:rPr lang="en-US" i="1"/>
              <a:t>t</a:t>
            </a:r>
          </a:p>
        </p:txBody>
      </p:sp>
      <p:sp>
        <p:nvSpPr>
          <p:cNvPr id="328713" name="Freeform 9"/>
          <p:cNvSpPr>
            <a:spLocks/>
          </p:cNvSpPr>
          <p:nvPr/>
        </p:nvSpPr>
        <p:spPr bwMode="auto">
          <a:xfrm>
            <a:off x="2971800" y="4419600"/>
            <a:ext cx="3048000" cy="1828800"/>
          </a:xfrm>
          <a:custGeom>
            <a:avLst/>
            <a:gdLst/>
            <a:ahLst/>
            <a:cxnLst>
              <a:cxn ang="0">
                <a:pos x="0" y="1152"/>
              </a:cxn>
              <a:cxn ang="0">
                <a:pos x="96" y="1008"/>
              </a:cxn>
              <a:cxn ang="0">
                <a:pos x="384" y="672"/>
              </a:cxn>
              <a:cxn ang="0">
                <a:pos x="912" y="288"/>
              </a:cxn>
              <a:cxn ang="0">
                <a:pos x="1920" y="0"/>
              </a:cxn>
            </a:cxnLst>
            <a:rect l="0" t="0" r="r" b="b"/>
            <a:pathLst>
              <a:path w="1920" h="1152">
                <a:moveTo>
                  <a:pt x="0" y="1152"/>
                </a:moveTo>
                <a:cubicBezTo>
                  <a:pt x="16" y="1120"/>
                  <a:pt x="32" y="1088"/>
                  <a:pt x="96" y="1008"/>
                </a:cubicBezTo>
                <a:cubicBezTo>
                  <a:pt x="160" y="928"/>
                  <a:pt x="248" y="792"/>
                  <a:pt x="384" y="672"/>
                </a:cubicBezTo>
                <a:cubicBezTo>
                  <a:pt x="520" y="552"/>
                  <a:pt x="656" y="400"/>
                  <a:pt x="912" y="288"/>
                </a:cubicBezTo>
                <a:cubicBezTo>
                  <a:pt x="1168" y="176"/>
                  <a:pt x="1544" y="88"/>
                  <a:pt x="1920" y="0"/>
                </a:cubicBezTo>
              </a:path>
            </a:pathLst>
          </a:custGeom>
          <a:noFill/>
          <a:ln w="9525">
            <a:solidFill>
              <a:schemeClr val="tx1"/>
            </a:solidFill>
            <a:round/>
            <a:headEnd/>
            <a:tailEn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8707">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8707">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87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8709"/>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287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87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87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87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07" grpId="0" build="p"/>
      <p:bldP spid="328709" grpId="0" animBg="1"/>
      <p:bldP spid="328710" grpId="0" animBg="1"/>
      <p:bldP spid="328710" grpId="1" animBg="1"/>
      <p:bldP spid="328711" grpId="0"/>
      <p:bldP spid="328712" grpId="0"/>
      <p:bldP spid="3287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p:txBody>
          <a:bodyPr/>
          <a:lstStyle/>
          <a:p>
            <a:r>
              <a:rPr lang="en-US" sz="4000"/>
              <a:t>One Solution to Investment Puzzle…</a:t>
            </a:r>
          </a:p>
        </p:txBody>
      </p:sp>
      <p:sp>
        <p:nvSpPr>
          <p:cNvPr id="332803" name="Rectangle 3"/>
          <p:cNvSpPr>
            <a:spLocks noGrp="1" noChangeArrowheads="1"/>
          </p:cNvSpPr>
          <p:nvPr>
            <p:ph idx="1"/>
          </p:nvPr>
        </p:nvSpPr>
        <p:spPr/>
        <p:txBody>
          <a:bodyPr/>
          <a:lstStyle/>
          <a:p>
            <a:pPr>
              <a:lnSpc>
                <a:spcPct val="90000"/>
              </a:lnSpc>
            </a:pPr>
            <a:r>
              <a:rPr lang="en-US"/>
              <a:t>Cost-of-Change Adjustment Costs:</a:t>
            </a:r>
          </a:p>
          <a:p>
            <a:pPr>
              <a:lnSpc>
                <a:spcPct val="90000"/>
              </a:lnSpc>
            </a:pPr>
            <a:endParaRPr lang="en-US"/>
          </a:p>
          <a:p>
            <a:pPr>
              <a:lnSpc>
                <a:spcPct val="90000"/>
              </a:lnSpc>
            </a:pPr>
            <a:endParaRPr lang="en-US"/>
          </a:p>
          <a:p>
            <a:pPr>
              <a:lnSpc>
                <a:spcPct val="90000"/>
              </a:lnSpc>
            </a:pPr>
            <a:endParaRPr lang="en-US"/>
          </a:p>
          <a:p>
            <a:pPr>
              <a:lnSpc>
                <a:spcPct val="90000"/>
              </a:lnSpc>
            </a:pPr>
            <a:r>
              <a:rPr lang="en-US"/>
              <a:t>This Does Produce a Hump-Shape Investment Response</a:t>
            </a:r>
          </a:p>
          <a:p>
            <a:pPr lvl="1">
              <a:lnSpc>
                <a:spcPct val="90000"/>
              </a:lnSpc>
            </a:pPr>
            <a:r>
              <a:rPr lang="en-US"/>
              <a:t>Other Evidence Favors This Specification</a:t>
            </a:r>
          </a:p>
          <a:p>
            <a:pPr lvl="1">
              <a:lnSpc>
                <a:spcPct val="90000"/>
              </a:lnSpc>
            </a:pPr>
            <a:r>
              <a:rPr lang="en-US"/>
              <a:t>Empirical: Matsuyama, Smets-Wouters.</a:t>
            </a:r>
          </a:p>
          <a:p>
            <a:pPr lvl="1">
              <a:lnSpc>
                <a:spcPct val="90000"/>
              </a:lnSpc>
            </a:pPr>
            <a:r>
              <a:rPr lang="en-US"/>
              <a:t>Theoretical: Matsuyama, David Lucca</a:t>
            </a:r>
          </a:p>
          <a:p>
            <a:pPr>
              <a:lnSpc>
                <a:spcPct val="90000"/>
              </a:lnSpc>
            </a:pPr>
            <a:endParaRPr lang="en-US"/>
          </a:p>
          <a:p>
            <a:pPr>
              <a:lnSpc>
                <a:spcPct val="90000"/>
              </a:lnSpc>
            </a:pPr>
            <a:endParaRPr lang="en-US"/>
          </a:p>
        </p:txBody>
      </p:sp>
      <p:pic>
        <p:nvPicPr>
          <p:cNvPr id="332804" name="Picture 4"/>
          <p:cNvPicPr>
            <a:picLocks noChangeAspect="1" noChangeArrowheads="1"/>
          </p:cNvPicPr>
          <p:nvPr/>
        </p:nvPicPr>
        <p:blipFill>
          <a:blip r:embed="rId2"/>
          <a:srcRect/>
          <a:stretch>
            <a:fillRect/>
          </a:stretch>
        </p:blipFill>
        <p:spPr bwMode="auto">
          <a:xfrm>
            <a:off x="1219200" y="2667000"/>
            <a:ext cx="6553200" cy="762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280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280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280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280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280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28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457200" y="152400"/>
            <a:ext cx="8229600" cy="685800"/>
          </a:xfrm>
        </p:spPr>
        <p:txBody>
          <a:bodyPr>
            <a:normAutofit fontScale="90000"/>
          </a:bodyPr>
          <a:lstStyle/>
          <a:p>
            <a:r>
              <a:rPr lang="en-US" dirty="0"/>
              <a:t>Wage Decisions</a:t>
            </a:r>
          </a:p>
        </p:txBody>
      </p:sp>
      <p:sp>
        <p:nvSpPr>
          <p:cNvPr id="208899" name="Rectangle 3"/>
          <p:cNvSpPr>
            <a:spLocks noGrp="1" noChangeArrowheads="1"/>
          </p:cNvSpPr>
          <p:nvPr>
            <p:ph idx="1"/>
          </p:nvPr>
        </p:nvSpPr>
        <p:spPr>
          <a:xfrm>
            <a:off x="457200" y="1143000"/>
            <a:ext cx="8229600" cy="4419600"/>
          </a:xfrm>
        </p:spPr>
        <p:txBody>
          <a:bodyPr>
            <a:normAutofit fontScale="92500" lnSpcReduction="20000"/>
          </a:bodyPr>
          <a:lstStyle/>
          <a:p>
            <a:r>
              <a:rPr lang="en-US" dirty="0" smtClean="0"/>
              <a:t>Each household is a monopoly supplier of a specialized, </a:t>
            </a:r>
            <a:r>
              <a:rPr lang="en-US" dirty="0"/>
              <a:t>differentiated </a:t>
            </a:r>
            <a:r>
              <a:rPr lang="en-US" dirty="0" smtClean="0"/>
              <a:t>labor service.</a:t>
            </a:r>
          </a:p>
          <a:p>
            <a:endParaRPr lang="en-US" dirty="0" smtClean="0"/>
          </a:p>
          <a:p>
            <a:pPr lvl="1"/>
            <a:r>
              <a:rPr lang="en-US" dirty="0" smtClean="0"/>
              <a:t>Sets wages subject to </a:t>
            </a:r>
            <a:r>
              <a:rPr lang="en-US" dirty="0" err="1" smtClean="0"/>
              <a:t>Calvo</a:t>
            </a:r>
            <a:r>
              <a:rPr lang="en-US" dirty="0" smtClean="0"/>
              <a:t> frictions.</a:t>
            </a:r>
          </a:p>
          <a:p>
            <a:pPr lvl="1"/>
            <a:r>
              <a:rPr lang="en-US" dirty="0" smtClean="0"/>
              <a:t>Given specified wage, household must supply whatever quantity of labor is demanded.</a:t>
            </a:r>
          </a:p>
          <a:p>
            <a:endParaRPr lang="en-US" dirty="0" smtClean="0"/>
          </a:p>
          <a:p>
            <a:r>
              <a:rPr lang="en-US" dirty="0" smtClean="0"/>
              <a:t>Household differentiated labor service is aggregated into homogeneous labor by a competitive labor ‘contractor’.</a:t>
            </a:r>
            <a:endParaRPr lang="en-US" dirty="0"/>
          </a:p>
        </p:txBody>
      </p:sp>
      <p:pic>
        <p:nvPicPr>
          <p:cNvPr id="1026" name="Picture 2"/>
          <p:cNvPicPr>
            <a:picLocks noChangeAspect="1" noChangeArrowheads="1"/>
          </p:cNvPicPr>
          <p:nvPr/>
        </p:nvPicPr>
        <p:blipFill>
          <a:blip r:embed="rId3"/>
          <a:srcRect/>
          <a:stretch>
            <a:fillRect/>
          </a:stretch>
        </p:blipFill>
        <p:spPr bwMode="auto">
          <a:xfrm>
            <a:off x="2133600" y="5486400"/>
            <a:ext cx="5130000" cy="712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endParaRPr lang="en-US"/>
          </a:p>
        </p:txBody>
      </p:sp>
      <p:sp>
        <p:nvSpPr>
          <p:cNvPr id="241667" name="Rectangle 3"/>
          <p:cNvSpPr>
            <a:spLocks noGrp="1" noChangeArrowheads="1"/>
          </p:cNvSpPr>
          <p:nvPr>
            <p:ph idx="1"/>
          </p:nvPr>
        </p:nvSpPr>
        <p:spPr/>
        <p:txBody>
          <a:bodyPr/>
          <a:lstStyle/>
          <a:p>
            <a:endParaRPr lang="en-US"/>
          </a:p>
        </p:txBody>
      </p:sp>
      <p:pic>
        <p:nvPicPr>
          <p:cNvPr id="241668" name="Picture 4" descr="HJCYG401"/>
          <p:cNvPicPr>
            <a:picLocks noChangeAspect="1" noChangeArrowheads="1"/>
          </p:cNvPicPr>
          <p:nvPr/>
        </p:nvPicPr>
        <p:blipFill>
          <a:blip r:embed="rId2"/>
          <a:srcRect/>
          <a:stretch>
            <a:fillRect/>
          </a:stretch>
        </p:blipFill>
        <p:spPr bwMode="auto">
          <a:xfrm>
            <a:off x="1600200" y="152400"/>
            <a:ext cx="6858000" cy="6538913"/>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p:cNvSpPr/>
          <p:nvPr/>
        </p:nvSpPr>
        <p:spPr bwMode="auto">
          <a:xfrm>
            <a:off x="1905000" y="1676400"/>
            <a:ext cx="5581650" cy="3857625"/>
          </a:xfrm>
          <a:custGeom>
            <a:avLst/>
            <a:gdLst>
              <a:gd name="connsiteX0" fmla="*/ 0 w 5581650"/>
              <a:gd name="connsiteY0" fmla="*/ 0 h 3857625"/>
              <a:gd name="connsiteX1" fmla="*/ 514350 w 5581650"/>
              <a:gd name="connsiteY1" fmla="*/ 1162050 h 3857625"/>
              <a:gd name="connsiteX2" fmla="*/ 2400300 w 5581650"/>
              <a:gd name="connsiteY2" fmla="*/ 2847975 h 3857625"/>
              <a:gd name="connsiteX3" fmla="*/ 5581650 w 5581650"/>
              <a:gd name="connsiteY3" fmla="*/ 3857625 h 3857625"/>
              <a:gd name="connsiteX4" fmla="*/ 5581650 w 5581650"/>
              <a:gd name="connsiteY4" fmla="*/ 3857625 h 385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1650" h="3857625">
                <a:moveTo>
                  <a:pt x="0" y="0"/>
                </a:moveTo>
                <a:cubicBezTo>
                  <a:pt x="57150" y="343694"/>
                  <a:pt x="114300" y="687388"/>
                  <a:pt x="514350" y="1162050"/>
                </a:cubicBezTo>
                <a:cubicBezTo>
                  <a:pt x="914400" y="1636712"/>
                  <a:pt x="1555750" y="2398713"/>
                  <a:pt x="2400300" y="2847975"/>
                </a:cubicBezTo>
                <a:cubicBezTo>
                  <a:pt x="3244850" y="3297238"/>
                  <a:pt x="5581650" y="3857625"/>
                  <a:pt x="5581650" y="3857625"/>
                </a:cubicBezTo>
                <a:lnTo>
                  <a:pt x="5581650" y="3857625"/>
                </a:lnTo>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2" name="Title 1"/>
          <p:cNvSpPr>
            <a:spLocks noGrp="1"/>
          </p:cNvSpPr>
          <p:nvPr>
            <p:ph type="title"/>
          </p:nvPr>
        </p:nvSpPr>
        <p:spPr/>
        <p:txBody>
          <a:bodyPr/>
          <a:lstStyle/>
          <a:p>
            <a:endParaRPr lang="en-US"/>
          </a:p>
        </p:txBody>
      </p:sp>
      <p:cxnSp>
        <p:nvCxnSpPr>
          <p:cNvPr id="5" name="Straight Connector 4"/>
          <p:cNvCxnSpPr/>
          <p:nvPr/>
        </p:nvCxnSpPr>
        <p:spPr bwMode="auto">
          <a:xfrm rot="5400000">
            <a:off x="-990600" y="3733800"/>
            <a:ext cx="4419600" cy="1588"/>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1219200" y="5943600"/>
            <a:ext cx="6629400" cy="1588"/>
          </a:xfrm>
          <a:prstGeom prst="line">
            <a:avLst/>
          </a:prstGeom>
          <a:solidFill>
            <a:schemeClr val="bg1"/>
          </a:solidFill>
          <a:ln w="9525" cap="flat" cmpd="sng" algn="ctr">
            <a:solidFill>
              <a:schemeClr val="tx1"/>
            </a:solidFill>
            <a:prstDash val="solid"/>
            <a:round/>
            <a:headEnd type="none" w="med" len="med"/>
            <a:tailEnd type="none" w="med" len="med"/>
          </a:ln>
          <a:effectLst/>
        </p:spPr>
      </p:cxnSp>
      <p:sp>
        <p:nvSpPr>
          <p:cNvPr id="10" name="TextBox 9"/>
          <p:cNvSpPr txBox="1"/>
          <p:nvPr/>
        </p:nvSpPr>
        <p:spPr>
          <a:xfrm>
            <a:off x="152400" y="1752600"/>
            <a:ext cx="1082348" cy="646331"/>
          </a:xfrm>
          <a:prstGeom prst="rect">
            <a:avLst/>
          </a:prstGeom>
          <a:noFill/>
        </p:spPr>
        <p:txBody>
          <a:bodyPr wrap="none" rtlCol="0">
            <a:spAutoFit/>
          </a:bodyPr>
          <a:lstStyle/>
          <a:p>
            <a:r>
              <a:rPr lang="en-US" dirty="0" smtClean="0"/>
              <a:t>Nominal</a:t>
            </a:r>
          </a:p>
          <a:p>
            <a:r>
              <a:rPr lang="en-US" dirty="0" smtClean="0"/>
              <a:t>wage, W</a:t>
            </a:r>
            <a:endParaRPr lang="en-US" dirty="0"/>
          </a:p>
        </p:txBody>
      </p:sp>
      <p:sp>
        <p:nvSpPr>
          <p:cNvPr id="11" name="TextBox 10"/>
          <p:cNvSpPr txBox="1"/>
          <p:nvPr/>
        </p:nvSpPr>
        <p:spPr>
          <a:xfrm>
            <a:off x="6629400" y="6172200"/>
            <a:ext cx="1877437" cy="369332"/>
          </a:xfrm>
          <a:prstGeom prst="rect">
            <a:avLst/>
          </a:prstGeom>
          <a:noFill/>
        </p:spPr>
        <p:txBody>
          <a:bodyPr wrap="none" rtlCol="0">
            <a:spAutoFit/>
          </a:bodyPr>
          <a:lstStyle/>
          <a:p>
            <a:r>
              <a:rPr lang="en-US" dirty="0" smtClean="0"/>
              <a:t>Quantity of labor</a:t>
            </a:r>
            <a:endParaRPr lang="en-US" dirty="0"/>
          </a:p>
        </p:txBody>
      </p:sp>
      <p:sp>
        <p:nvSpPr>
          <p:cNvPr id="14" name="Freeform 13"/>
          <p:cNvSpPr/>
          <p:nvPr/>
        </p:nvSpPr>
        <p:spPr bwMode="auto">
          <a:xfrm>
            <a:off x="762000" y="990600"/>
            <a:ext cx="5791200" cy="3956050"/>
          </a:xfrm>
          <a:custGeom>
            <a:avLst/>
            <a:gdLst>
              <a:gd name="connsiteX0" fmla="*/ 0 w 5791200"/>
              <a:gd name="connsiteY0" fmla="*/ 3676650 h 3956050"/>
              <a:gd name="connsiteX1" fmla="*/ 1362075 w 5791200"/>
              <a:gd name="connsiteY1" fmla="*/ 3343275 h 3956050"/>
              <a:gd name="connsiteX2" fmla="*/ 5791200 w 5791200"/>
              <a:gd name="connsiteY2" fmla="*/ 0 h 3956050"/>
              <a:gd name="connsiteX3" fmla="*/ 5791200 w 5791200"/>
              <a:gd name="connsiteY3" fmla="*/ 0 h 3956050"/>
            </a:gdLst>
            <a:ahLst/>
            <a:cxnLst>
              <a:cxn ang="0">
                <a:pos x="connsiteX0" y="connsiteY0"/>
              </a:cxn>
              <a:cxn ang="0">
                <a:pos x="connsiteX1" y="connsiteY1"/>
              </a:cxn>
              <a:cxn ang="0">
                <a:pos x="connsiteX2" y="connsiteY2"/>
              </a:cxn>
              <a:cxn ang="0">
                <a:pos x="connsiteX3" y="connsiteY3"/>
              </a:cxn>
            </a:cxnLst>
            <a:rect l="l" t="t" r="r" b="b"/>
            <a:pathLst>
              <a:path w="5791200" h="3956050">
                <a:moveTo>
                  <a:pt x="0" y="3676650"/>
                </a:moveTo>
                <a:cubicBezTo>
                  <a:pt x="198437" y="3816350"/>
                  <a:pt x="396875" y="3956050"/>
                  <a:pt x="1362075" y="3343275"/>
                </a:cubicBezTo>
                <a:cubicBezTo>
                  <a:pt x="2327275" y="2730500"/>
                  <a:pt x="5791200" y="0"/>
                  <a:pt x="5791200" y="0"/>
                </a:cubicBezTo>
                <a:lnTo>
                  <a:pt x="5791200" y="0"/>
                </a:lnTo>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5" name="TextBox 14"/>
          <p:cNvSpPr txBox="1"/>
          <p:nvPr/>
        </p:nvSpPr>
        <p:spPr>
          <a:xfrm>
            <a:off x="5410200" y="5486400"/>
            <a:ext cx="1672253" cy="369332"/>
          </a:xfrm>
          <a:prstGeom prst="rect">
            <a:avLst/>
          </a:prstGeom>
          <a:noFill/>
        </p:spPr>
        <p:txBody>
          <a:bodyPr wrap="none" rtlCol="0">
            <a:spAutoFit/>
          </a:bodyPr>
          <a:lstStyle/>
          <a:p>
            <a:r>
              <a:rPr lang="en-US" dirty="0" smtClean="0"/>
              <a:t>Labor demand</a:t>
            </a:r>
            <a:endParaRPr lang="en-US" dirty="0"/>
          </a:p>
        </p:txBody>
      </p:sp>
      <p:sp>
        <p:nvSpPr>
          <p:cNvPr id="17" name="TextBox 16"/>
          <p:cNvSpPr txBox="1"/>
          <p:nvPr/>
        </p:nvSpPr>
        <p:spPr>
          <a:xfrm>
            <a:off x="6858000" y="838200"/>
            <a:ext cx="1505540" cy="369332"/>
          </a:xfrm>
          <a:prstGeom prst="rect">
            <a:avLst/>
          </a:prstGeom>
          <a:noFill/>
        </p:spPr>
        <p:txBody>
          <a:bodyPr wrap="none" rtlCol="0">
            <a:spAutoFit/>
          </a:bodyPr>
          <a:lstStyle/>
          <a:p>
            <a:r>
              <a:rPr lang="en-US" dirty="0" smtClean="0"/>
              <a:t>Labor supply</a:t>
            </a:r>
            <a:endParaRPr lang="en-US" dirty="0"/>
          </a:p>
        </p:txBody>
      </p:sp>
      <p:cxnSp>
        <p:nvCxnSpPr>
          <p:cNvPr id="21" name="Straight Arrow Connector 20"/>
          <p:cNvCxnSpPr/>
          <p:nvPr/>
        </p:nvCxnSpPr>
        <p:spPr bwMode="auto">
          <a:xfrm>
            <a:off x="2209800" y="2514600"/>
            <a:ext cx="1828800" cy="1588"/>
          </a:xfrm>
          <a:prstGeom prst="straightConnector1">
            <a:avLst/>
          </a:prstGeom>
          <a:solidFill>
            <a:schemeClr val="bg1"/>
          </a:solidFill>
          <a:ln w="9525" cap="flat" cmpd="sng" algn="ctr">
            <a:solidFill>
              <a:schemeClr val="tx1"/>
            </a:solidFill>
            <a:prstDash val="solid"/>
            <a:round/>
            <a:headEnd type="none" w="med" len="med"/>
            <a:tailEnd type="arrow"/>
          </a:ln>
          <a:effectLst/>
        </p:spPr>
      </p:cxnSp>
      <p:sp>
        <p:nvSpPr>
          <p:cNvPr id="23" name="TextBox 22"/>
          <p:cNvSpPr txBox="1"/>
          <p:nvPr/>
        </p:nvSpPr>
        <p:spPr>
          <a:xfrm>
            <a:off x="2514600" y="1981200"/>
            <a:ext cx="825867" cy="369332"/>
          </a:xfrm>
          <a:prstGeom prst="rect">
            <a:avLst/>
          </a:prstGeom>
          <a:noFill/>
        </p:spPr>
        <p:txBody>
          <a:bodyPr wrap="none" rtlCol="0">
            <a:spAutoFit/>
          </a:bodyPr>
          <a:lstStyle/>
          <a:p>
            <a:r>
              <a:rPr lang="en-US" dirty="0" smtClean="0"/>
              <a:t>Shock</a:t>
            </a:r>
            <a:endParaRPr lang="en-US" dirty="0"/>
          </a:p>
        </p:txBody>
      </p:sp>
      <p:cxnSp>
        <p:nvCxnSpPr>
          <p:cNvPr id="27" name="Straight Connector 26"/>
          <p:cNvCxnSpPr/>
          <p:nvPr/>
        </p:nvCxnSpPr>
        <p:spPr bwMode="auto">
          <a:xfrm>
            <a:off x="1143000" y="3581400"/>
            <a:ext cx="4724400" cy="1588"/>
          </a:xfrm>
          <a:prstGeom prst="line">
            <a:avLst/>
          </a:prstGeom>
          <a:solidFill>
            <a:schemeClr val="bg1"/>
          </a:solidFill>
          <a:ln w="9525" cap="flat" cmpd="sng" algn="ctr">
            <a:solidFill>
              <a:schemeClr val="tx1"/>
            </a:solidFill>
            <a:prstDash val="solid"/>
            <a:round/>
            <a:headEnd type="none" w="med" len="med"/>
            <a:tailEnd type="none" w="med" len="med"/>
          </a:ln>
          <a:effectLst/>
        </p:spPr>
      </p:cxnSp>
      <p:sp>
        <p:nvSpPr>
          <p:cNvPr id="30" name="Freeform 29"/>
          <p:cNvSpPr/>
          <p:nvPr/>
        </p:nvSpPr>
        <p:spPr bwMode="auto">
          <a:xfrm>
            <a:off x="3228975" y="1533525"/>
            <a:ext cx="4829175" cy="3019425"/>
          </a:xfrm>
          <a:custGeom>
            <a:avLst/>
            <a:gdLst>
              <a:gd name="connsiteX0" fmla="*/ 0 w 4829175"/>
              <a:gd name="connsiteY0" fmla="*/ 0 h 3019425"/>
              <a:gd name="connsiteX1" fmla="*/ 1447800 w 4829175"/>
              <a:gd name="connsiteY1" fmla="*/ 1390650 h 3019425"/>
              <a:gd name="connsiteX2" fmla="*/ 4829175 w 4829175"/>
              <a:gd name="connsiteY2" fmla="*/ 3019425 h 3019425"/>
              <a:gd name="connsiteX3" fmla="*/ 4829175 w 4829175"/>
              <a:gd name="connsiteY3" fmla="*/ 3019425 h 3019425"/>
            </a:gdLst>
            <a:ahLst/>
            <a:cxnLst>
              <a:cxn ang="0">
                <a:pos x="connsiteX0" y="connsiteY0"/>
              </a:cxn>
              <a:cxn ang="0">
                <a:pos x="connsiteX1" y="connsiteY1"/>
              </a:cxn>
              <a:cxn ang="0">
                <a:pos x="connsiteX2" y="connsiteY2"/>
              </a:cxn>
              <a:cxn ang="0">
                <a:pos x="connsiteX3" y="connsiteY3"/>
              </a:cxn>
            </a:cxnLst>
            <a:rect l="l" t="t" r="r" b="b"/>
            <a:pathLst>
              <a:path w="4829175" h="3019425">
                <a:moveTo>
                  <a:pt x="0" y="0"/>
                </a:moveTo>
                <a:cubicBezTo>
                  <a:pt x="321468" y="443706"/>
                  <a:pt x="642937" y="887412"/>
                  <a:pt x="1447800" y="1390650"/>
                </a:cubicBezTo>
                <a:cubicBezTo>
                  <a:pt x="2252663" y="1893888"/>
                  <a:pt x="4829175" y="3019425"/>
                  <a:pt x="4829175" y="3019425"/>
                </a:cubicBezTo>
                <a:lnTo>
                  <a:pt x="4829175" y="3019425"/>
                </a:lnTo>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31" name="TextBox 30"/>
          <p:cNvSpPr txBox="1"/>
          <p:nvPr/>
        </p:nvSpPr>
        <p:spPr>
          <a:xfrm>
            <a:off x="6781800" y="2209800"/>
            <a:ext cx="2116926" cy="1477328"/>
          </a:xfrm>
          <a:prstGeom prst="rect">
            <a:avLst/>
          </a:prstGeom>
          <a:noFill/>
        </p:spPr>
        <p:txBody>
          <a:bodyPr wrap="none" rtlCol="0">
            <a:spAutoFit/>
          </a:bodyPr>
          <a:lstStyle/>
          <a:p>
            <a:r>
              <a:rPr lang="en-US" dirty="0" smtClean="0"/>
              <a:t>Firms use a lot of </a:t>
            </a:r>
          </a:p>
          <a:p>
            <a:r>
              <a:rPr lang="en-US" dirty="0" smtClean="0"/>
              <a:t>Labor because it’s </a:t>
            </a:r>
          </a:p>
          <a:p>
            <a:r>
              <a:rPr lang="en-US" dirty="0" smtClean="0"/>
              <a:t>‘cheap’. </a:t>
            </a:r>
          </a:p>
          <a:p>
            <a:r>
              <a:rPr lang="en-US" dirty="0" smtClean="0"/>
              <a:t>Households must</a:t>
            </a:r>
          </a:p>
          <a:p>
            <a:r>
              <a:rPr lang="en-US" dirty="0" smtClean="0"/>
              <a:t>supply that labor</a:t>
            </a:r>
            <a:endParaRPr lang="en-US" dirty="0"/>
          </a:p>
        </p:txBody>
      </p:sp>
      <p:cxnSp>
        <p:nvCxnSpPr>
          <p:cNvPr id="33" name="Straight Arrow Connector 32"/>
          <p:cNvCxnSpPr/>
          <p:nvPr/>
        </p:nvCxnSpPr>
        <p:spPr bwMode="auto">
          <a:xfrm rot="10800000" flipV="1">
            <a:off x="4876800" y="2590800"/>
            <a:ext cx="1752600" cy="838200"/>
          </a:xfrm>
          <a:prstGeom prst="straightConnector1">
            <a:avLst/>
          </a:prstGeom>
          <a:solidFill>
            <a:schemeClr val="bg1"/>
          </a:solid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p:bldP spid="11" grpId="0"/>
      <p:bldP spid="14" grpId="0" animBg="1"/>
      <p:bldP spid="15" grpId="0"/>
      <p:bldP spid="17" grpId="0"/>
      <p:bldP spid="23" grpId="0"/>
      <p:bldP spid="30" grpId="0" animBg="1"/>
      <p:bldP spid="3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3"/>
          <p:cNvSpPr>
            <a:spLocks noGrp="1" noChangeArrowheads="1"/>
          </p:cNvSpPr>
          <p:nvPr>
            <p:ph idx="1"/>
          </p:nvPr>
        </p:nvSpPr>
        <p:spPr/>
        <p:txBody>
          <a:bodyPr/>
          <a:lstStyle/>
          <a:p>
            <a:endParaRPr lang="en-US"/>
          </a:p>
        </p:txBody>
      </p:sp>
      <p:pic>
        <p:nvPicPr>
          <p:cNvPr id="103432" name="Picture 8" descr="temp16"/>
          <p:cNvPicPr>
            <a:picLocks noChangeAspect="1" noChangeArrowheads="1"/>
          </p:cNvPicPr>
          <p:nvPr/>
        </p:nvPicPr>
        <p:blipFill>
          <a:blip r:embed="rId2"/>
          <a:srcRect/>
          <a:stretch>
            <a:fillRect/>
          </a:stretch>
        </p:blipFill>
        <p:spPr bwMode="auto">
          <a:xfrm>
            <a:off x="-457200" y="533400"/>
            <a:ext cx="10058400" cy="7234238"/>
          </a:xfrm>
          <a:prstGeom prst="rect">
            <a:avLst/>
          </a:prstGeom>
          <a:noFill/>
        </p:spPr>
      </p:pic>
      <p:sp>
        <p:nvSpPr>
          <p:cNvPr id="103433" name="Rectangle 9"/>
          <p:cNvSpPr>
            <a:spLocks noChangeArrowheads="1"/>
          </p:cNvSpPr>
          <p:nvPr/>
        </p:nvSpPr>
        <p:spPr bwMode="auto">
          <a:xfrm>
            <a:off x="8229600" y="7162800"/>
            <a:ext cx="685800" cy="457200"/>
          </a:xfrm>
          <a:prstGeom prst="rect">
            <a:avLst/>
          </a:prstGeom>
          <a:solidFill>
            <a:schemeClr val="bg1"/>
          </a:solidFill>
          <a:ln w="9525">
            <a:solidFill>
              <a:schemeClr val="bg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idx="1"/>
          </p:nvPr>
        </p:nvSpPr>
        <p:spPr/>
        <p:txBody>
          <a:bodyPr/>
          <a:lstStyle/>
          <a:p>
            <a:endParaRPr lang="en-US"/>
          </a:p>
        </p:txBody>
      </p:sp>
      <p:pic>
        <p:nvPicPr>
          <p:cNvPr id="104455" name="Picture 7" descr="temp417"/>
          <p:cNvPicPr>
            <a:picLocks noChangeAspect="1" noChangeArrowheads="1"/>
          </p:cNvPicPr>
          <p:nvPr/>
        </p:nvPicPr>
        <p:blipFill>
          <a:blip r:embed="rId2"/>
          <a:srcRect/>
          <a:stretch>
            <a:fillRect/>
          </a:stretch>
        </p:blipFill>
        <p:spPr bwMode="auto">
          <a:xfrm>
            <a:off x="-381000" y="533400"/>
            <a:ext cx="10058400" cy="7234238"/>
          </a:xfrm>
          <a:prstGeom prst="rect">
            <a:avLst/>
          </a:prstGeom>
          <a:noFill/>
        </p:spPr>
      </p:pic>
      <p:sp>
        <p:nvSpPr>
          <p:cNvPr id="104456" name="Rectangle 8"/>
          <p:cNvSpPr>
            <a:spLocks noChangeArrowheads="1"/>
          </p:cNvSpPr>
          <p:nvPr/>
        </p:nvSpPr>
        <p:spPr bwMode="auto">
          <a:xfrm>
            <a:off x="8226425" y="7165975"/>
            <a:ext cx="914400" cy="38417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 name="Rectangle 4"/>
          <p:cNvSpPr/>
          <p:nvPr/>
        </p:nvSpPr>
        <p:spPr>
          <a:xfrm>
            <a:off x="152400" y="3581400"/>
            <a:ext cx="83820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idx="1"/>
          </p:nvPr>
        </p:nvSpPr>
        <p:spPr/>
        <p:txBody>
          <a:bodyPr/>
          <a:lstStyle/>
          <a:p>
            <a:endParaRPr lang="en-US"/>
          </a:p>
        </p:txBody>
      </p:sp>
      <p:pic>
        <p:nvPicPr>
          <p:cNvPr id="104455" name="Picture 7" descr="temp417"/>
          <p:cNvPicPr>
            <a:picLocks noChangeAspect="1" noChangeArrowheads="1"/>
          </p:cNvPicPr>
          <p:nvPr/>
        </p:nvPicPr>
        <p:blipFill>
          <a:blip r:embed="rId2"/>
          <a:srcRect/>
          <a:stretch>
            <a:fillRect/>
          </a:stretch>
        </p:blipFill>
        <p:spPr bwMode="auto">
          <a:xfrm>
            <a:off x="-381000" y="533400"/>
            <a:ext cx="10058400" cy="7234238"/>
          </a:xfrm>
          <a:prstGeom prst="rect">
            <a:avLst/>
          </a:prstGeom>
          <a:noFill/>
        </p:spPr>
      </p:pic>
      <p:sp>
        <p:nvSpPr>
          <p:cNvPr id="104456" name="Rectangle 8"/>
          <p:cNvSpPr>
            <a:spLocks noChangeArrowheads="1"/>
          </p:cNvSpPr>
          <p:nvPr/>
        </p:nvSpPr>
        <p:spPr bwMode="auto">
          <a:xfrm>
            <a:off x="8226425" y="7165975"/>
            <a:ext cx="914400" cy="384175"/>
          </a:xfrm>
          <a:prstGeom prst="rect">
            <a:avLst/>
          </a:prstGeom>
          <a:solidFill>
            <a:schemeClr val="bg1"/>
          </a:solidFill>
          <a:ln w="9525">
            <a:solidFill>
              <a:schemeClr val="bg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endParaRPr lang="en-US" smtClean="0"/>
          </a:p>
        </p:txBody>
      </p:sp>
      <p:sp>
        <p:nvSpPr>
          <p:cNvPr id="15363" name="Rectangle 3"/>
          <p:cNvSpPr>
            <a:spLocks noGrp="1" noChangeArrowheads="1"/>
          </p:cNvSpPr>
          <p:nvPr>
            <p:ph idx="1"/>
          </p:nvPr>
        </p:nvSpPr>
        <p:spPr/>
        <p:txBody>
          <a:bodyPr/>
          <a:lstStyle/>
          <a:p>
            <a:pPr eaLnBrk="1" hangingPunct="1"/>
            <a:endParaRPr lang="en-US" smtClean="0"/>
          </a:p>
        </p:txBody>
      </p:sp>
      <p:pic>
        <p:nvPicPr>
          <p:cNvPr id="15364" name="Picture 4" descr="temp3x"/>
          <p:cNvPicPr>
            <a:picLocks noChangeAspect="1" noChangeArrowheads="1"/>
          </p:cNvPicPr>
          <p:nvPr/>
        </p:nvPicPr>
        <p:blipFill>
          <a:blip r:embed="rId3"/>
          <a:srcRect/>
          <a:stretch>
            <a:fillRect/>
          </a:stretch>
        </p:blipFill>
        <p:spPr bwMode="auto">
          <a:xfrm>
            <a:off x="-458788" y="-458788"/>
            <a:ext cx="10063163" cy="7777163"/>
          </a:xfrm>
          <a:prstGeom prst="rect">
            <a:avLst/>
          </a:prstGeom>
          <a:noFill/>
          <a:ln w="9525">
            <a:noFill/>
            <a:miter lim="800000"/>
            <a:headEnd/>
            <a:tailEnd/>
          </a:ln>
        </p:spPr>
      </p:pic>
      <p:sp>
        <p:nvSpPr>
          <p:cNvPr id="15365" name="Rectangle 5"/>
          <p:cNvSpPr>
            <a:spLocks noChangeArrowheads="1"/>
          </p:cNvSpPr>
          <p:nvPr/>
        </p:nvSpPr>
        <p:spPr bwMode="auto">
          <a:xfrm>
            <a:off x="8458200" y="6705600"/>
            <a:ext cx="304800" cy="381000"/>
          </a:xfrm>
          <a:prstGeom prst="rect">
            <a:avLst/>
          </a:prstGeom>
          <a:solidFill>
            <a:schemeClr val="bg1"/>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Econometric Methodology</a:t>
            </a:r>
            <a:endParaRPr lang="en-US" dirty="0"/>
          </a:p>
        </p:txBody>
      </p:sp>
      <p:sp>
        <p:nvSpPr>
          <p:cNvPr id="3" name="Content Placeholder 2"/>
          <p:cNvSpPr>
            <a:spLocks noGrp="1"/>
          </p:cNvSpPr>
          <p:nvPr>
            <p:ph idx="1"/>
          </p:nvPr>
        </p:nvSpPr>
        <p:spPr/>
        <p:txBody>
          <a:bodyPr/>
          <a:lstStyle/>
          <a:p>
            <a:r>
              <a:rPr lang="en-US" dirty="0" smtClean="0"/>
              <a:t>Choose parameters of economic model, so that the dynamic response to shocks resembles as closely as possible the impulse responses estimated from SVARs.</a:t>
            </a:r>
          </a:p>
          <a:p>
            <a:endParaRPr lang="en-US" dirty="0" smtClean="0"/>
          </a:p>
          <a:p>
            <a:r>
              <a:rPr lang="en-US" dirty="0" smtClean="0"/>
              <a:t>Make sure that identifying assumptions used in the SVAR are satisfied in the model.</a:t>
            </a:r>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endParaRPr lang="en-US"/>
          </a:p>
        </p:txBody>
      </p:sp>
      <p:sp>
        <p:nvSpPr>
          <p:cNvPr id="227331" name="Rectangle 3"/>
          <p:cNvSpPr>
            <a:spLocks noGrp="1" noChangeArrowheads="1"/>
          </p:cNvSpPr>
          <p:nvPr>
            <p:ph idx="1"/>
          </p:nvPr>
        </p:nvSpPr>
        <p:spPr/>
        <p:txBody>
          <a:bodyPr/>
          <a:lstStyle/>
          <a:p>
            <a:endParaRPr lang="en-US"/>
          </a:p>
        </p:txBody>
      </p:sp>
      <p:pic>
        <p:nvPicPr>
          <p:cNvPr id="227332" name="Picture 4" descr="pp1"/>
          <p:cNvPicPr>
            <a:picLocks noChangeAspect="1" noChangeArrowheads="1"/>
          </p:cNvPicPr>
          <p:nvPr/>
        </p:nvPicPr>
        <p:blipFill>
          <a:blip r:embed="rId2"/>
          <a:srcRect/>
          <a:stretch>
            <a:fillRect/>
          </a:stretch>
        </p:blipFill>
        <p:spPr bwMode="auto">
          <a:xfrm>
            <a:off x="-609600" y="-304800"/>
            <a:ext cx="10058400" cy="7618413"/>
          </a:xfrm>
          <a:prstGeom prst="rect">
            <a:avLst/>
          </a:prstGeom>
          <a:noFill/>
        </p:spPr>
      </p:pic>
      <p:sp>
        <p:nvSpPr>
          <p:cNvPr id="227333" name="Rectangle 5"/>
          <p:cNvSpPr>
            <a:spLocks noChangeArrowheads="1"/>
          </p:cNvSpPr>
          <p:nvPr/>
        </p:nvSpPr>
        <p:spPr bwMode="auto">
          <a:xfrm>
            <a:off x="8077200" y="6477000"/>
            <a:ext cx="1066800" cy="762000"/>
          </a:xfrm>
          <a:prstGeom prst="rect">
            <a:avLst/>
          </a:prstGeom>
          <a:solidFill>
            <a:schemeClr val="bg1"/>
          </a:solidFill>
          <a:ln w="9525">
            <a:solidFill>
              <a:schemeClr val="bg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endParaRPr lang="en-US" dirty="0"/>
          </a:p>
        </p:txBody>
      </p:sp>
      <p:sp>
        <p:nvSpPr>
          <p:cNvPr id="3" name="Content Placeholder 2"/>
          <p:cNvSpPr>
            <a:spLocks noGrp="1"/>
          </p:cNvSpPr>
          <p:nvPr>
            <p:ph idx="1"/>
          </p:nvPr>
        </p:nvSpPr>
        <p:spPr>
          <a:xfrm>
            <a:off x="457200" y="838200"/>
            <a:ext cx="8229600" cy="5791200"/>
          </a:xfrm>
        </p:spPr>
        <p:txBody>
          <a:bodyPr>
            <a:normAutofit fontScale="77500" lnSpcReduction="20000"/>
          </a:bodyPr>
          <a:lstStyle/>
          <a:p>
            <a:r>
              <a:rPr lang="en-US" dirty="0" smtClean="0"/>
              <a:t>Parameter estimates</a:t>
            </a:r>
          </a:p>
          <a:p>
            <a:endParaRPr lang="en-US" dirty="0" smtClean="0"/>
          </a:p>
          <a:p>
            <a:endParaRPr lang="en-US" dirty="0" smtClean="0"/>
          </a:p>
          <a:p>
            <a:endParaRPr lang="en-US" dirty="0" smtClean="0"/>
          </a:p>
          <a:p>
            <a:endParaRPr lang="en-US" dirty="0" smtClean="0"/>
          </a:p>
          <a:p>
            <a:endParaRPr lang="en-US" dirty="0" smtClean="0"/>
          </a:p>
          <a:p>
            <a:r>
              <a:rPr lang="en-US" dirty="0" smtClean="0"/>
              <a:t>Parameters are surprisingly consistent with estimates reported in JPE (2005) based on studying only monetary policy shocks</a:t>
            </a:r>
          </a:p>
          <a:p>
            <a:endParaRPr lang="en-US" dirty="0" smtClean="0"/>
          </a:p>
          <a:p>
            <a:r>
              <a:rPr lang="en-US" dirty="0" smtClean="0"/>
              <a:t>Point estimates imply prices relatively flexible at micro level</a:t>
            </a:r>
          </a:p>
          <a:p>
            <a:pPr lvl="1"/>
            <a:r>
              <a:rPr lang="en-US" dirty="0" smtClean="0"/>
              <a:t>At point estimates: </a:t>
            </a:r>
          </a:p>
          <a:p>
            <a:pPr lvl="1"/>
            <a:endParaRPr lang="en-US" dirty="0" smtClean="0"/>
          </a:p>
          <a:p>
            <a:pPr lvl="1"/>
            <a:endParaRPr lang="en-US" dirty="0" smtClean="0"/>
          </a:p>
          <a:p>
            <a:r>
              <a:rPr lang="en-US" dirty="0" smtClean="0"/>
              <a:t>Other parameters ‘reasonable’: estimation results </a:t>
            </a:r>
            <a:r>
              <a:rPr lang="en-US" i="1" dirty="0" smtClean="0"/>
              <a:t>really</a:t>
            </a:r>
            <a:r>
              <a:rPr lang="en-US" dirty="0" smtClean="0"/>
              <a:t> want sticky wages!</a:t>
            </a:r>
          </a:p>
          <a:p>
            <a:endParaRPr lang="en-US" dirty="0"/>
          </a:p>
        </p:txBody>
      </p:sp>
      <p:pic>
        <p:nvPicPr>
          <p:cNvPr id="3074" name="Picture 2"/>
          <p:cNvPicPr>
            <a:picLocks noChangeAspect="1" noChangeArrowheads="1"/>
          </p:cNvPicPr>
          <p:nvPr/>
        </p:nvPicPr>
        <p:blipFill>
          <a:blip r:embed="rId2"/>
          <a:srcRect/>
          <a:stretch>
            <a:fillRect/>
          </a:stretch>
        </p:blipFill>
        <p:spPr bwMode="auto">
          <a:xfrm>
            <a:off x="2057400" y="1295400"/>
            <a:ext cx="4910688" cy="1248912"/>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3733800" y="4800600"/>
            <a:ext cx="3571875" cy="628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p:txBody>
          <a:bodyPr/>
          <a:lstStyle/>
          <a:p>
            <a:endParaRPr lang="en-US"/>
          </a:p>
        </p:txBody>
      </p:sp>
      <p:sp>
        <p:nvSpPr>
          <p:cNvPr id="273411" name="Rectangle 3"/>
          <p:cNvSpPr>
            <a:spLocks noGrp="1" noChangeArrowheads="1"/>
          </p:cNvSpPr>
          <p:nvPr>
            <p:ph idx="1"/>
          </p:nvPr>
        </p:nvSpPr>
        <p:spPr/>
        <p:txBody>
          <a:bodyPr/>
          <a:lstStyle/>
          <a:p>
            <a:endParaRPr lang="en-US"/>
          </a:p>
        </p:txBody>
      </p:sp>
      <p:pic>
        <p:nvPicPr>
          <p:cNvPr id="273412" name="Picture 4" descr="lecture1overheads_Page_3"/>
          <p:cNvPicPr>
            <a:picLocks noChangeAspect="1" noChangeArrowheads="1"/>
          </p:cNvPicPr>
          <p:nvPr/>
        </p:nvPicPr>
        <p:blipFill>
          <a:blip r:embed="rId3"/>
          <a:srcRect/>
          <a:stretch>
            <a:fillRect/>
          </a:stretch>
        </p:blipFill>
        <p:spPr bwMode="auto">
          <a:xfrm>
            <a:off x="-533400" y="-303213"/>
            <a:ext cx="10058400" cy="8151813"/>
          </a:xfrm>
          <a:prstGeom prst="rect">
            <a:avLst/>
          </a:prstGeom>
          <a:noFill/>
        </p:spPr>
      </p:pic>
      <p:sp>
        <p:nvSpPr>
          <p:cNvPr id="273413" name="Rectangle 5"/>
          <p:cNvSpPr>
            <a:spLocks noChangeArrowheads="1"/>
          </p:cNvSpPr>
          <p:nvPr/>
        </p:nvSpPr>
        <p:spPr bwMode="auto">
          <a:xfrm>
            <a:off x="8077200" y="7239000"/>
            <a:ext cx="838200" cy="4572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273414" name="Rectangle 6"/>
          <p:cNvSpPr>
            <a:spLocks noChangeArrowheads="1"/>
          </p:cNvSpPr>
          <p:nvPr/>
        </p:nvSpPr>
        <p:spPr bwMode="auto">
          <a:xfrm>
            <a:off x="457200" y="304800"/>
            <a:ext cx="457200" cy="3048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7" name="Rectangle 6"/>
          <p:cNvSpPr/>
          <p:nvPr/>
        </p:nvSpPr>
        <p:spPr>
          <a:xfrm>
            <a:off x="0" y="2209800"/>
            <a:ext cx="8915400" cy="403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t>Parameters of exogenous shocks:</a:t>
            </a:r>
          </a:p>
          <a:p>
            <a:endParaRPr lang="en-US" dirty="0" smtClean="0"/>
          </a:p>
          <a:p>
            <a:endParaRPr lang="en-US" dirty="0" smtClean="0"/>
          </a:p>
          <a:p>
            <a:endParaRPr lang="en-US" dirty="0" smtClean="0"/>
          </a:p>
          <a:p>
            <a:endParaRPr lang="en-US" dirty="0" smtClean="0"/>
          </a:p>
          <a:p>
            <a:endParaRPr lang="en-US" dirty="0" smtClean="0"/>
          </a:p>
          <a:p>
            <a:r>
              <a:rPr lang="en-US" dirty="0" smtClean="0"/>
              <a:t>Neutral technology shock,      ,is highly persistent.</a:t>
            </a:r>
            <a:endParaRPr lang="en-US" dirty="0"/>
          </a:p>
        </p:txBody>
      </p:sp>
      <p:pic>
        <p:nvPicPr>
          <p:cNvPr id="4098" name="Picture 2"/>
          <p:cNvPicPr>
            <a:picLocks noChangeAspect="1" noChangeArrowheads="1"/>
          </p:cNvPicPr>
          <p:nvPr/>
        </p:nvPicPr>
        <p:blipFill>
          <a:blip r:embed="rId2"/>
          <a:srcRect/>
          <a:stretch>
            <a:fillRect/>
          </a:stretch>
        </p:blipFill>
        <p:spPr bwMode="auto">
          <a:xfrm>
            <a:off x="533400" y="2743200"/>
            <a:ext cx="8058150" cy="1771650"/>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5029200" y="4648200"/>
            <a:ext cx="909144" cy="730296"/>
          </a:xfrm>
          <a:prstGeom prst="rect">
            <a:avLst/>
          </a:prstGeom>
          <a:noFill/>
          <a:ln w="9525">
            <a:noFill/>
            <a:miter lim="800000"/>
            <a:headEnd/>
            <a:tailEnd/>
          </a:ln>
          <a:effectLst/>
        </p:spPr>
      </p:pic>
      <p:sp>
        <p:nvSpPr>
          <p:cNvPr id="6" name="Rectangle 5"/>
          <p:cNvSpPr/>
          <p:nvPr/>
        </p:nvSpPr>
        <p:spPr>
          <a:xfrm>
            <a:off x="304800" y="4724400"/>
            <a:ext cx="78486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t>Parameters of exogenous shocks:</a:t>
            </a:r>
          </a:p>
          <a:p>
            <a:endParaRPr lang="en-US" dirty="0" smtClean="0"/>
          </a:p>
          <a:p>
            <a:endParaRPr lang="en-US" dirty="0" smtClean="0"/>
          </a:p>
          <a:p>
            <a:endParaRPr lang="en-US" dirty="0" smtClean="0"/>
          </a:p>
          <a:p>
            <a:endParaRPr lang="en-US" dirty="0" smtClean="0"/>
          </a:p>
          <a:p>
            <a:endParaRPr lang="en-US" dirty="0" smtClean="0"/>
          </a:p>
          <a:p>
            <a:r>
              <a:rPr lang="en-US" dirty="0" smtClean="0"/>
              <a:t>Neutral technology shock,      ,is highly persistent.</a:t>
            </a:r>
            <a:endParaRPr lang="en-US" dirty="0"/>
          </a:p>
        </p:txBody>
      </p:sp>
      <p:pic>
        <p:nvPicPr>
          <p:cNvPr id="4098" name="Picture 2"/>
          <p:cNvPicPr>
            <a:picLocks noChangeAspect="1" noChangeArrowheads="1"/>
          </p:cNvPicPr>
          <p:nvPr/>
        </p:nvPicPr>
        <p:blipFill>
          <a:blip r:embed="rId2"/>
          <a:srcRect/>
          <a:stretch>
            <a:fillRect/>
          </a:stretch>
        </p:blipFill>
        <p:spPr bwMode="auto">
          <a:xfrm>
            <a:off x="533400" y="2743200"/>
            <a:ext cx="8058150" cy="1771650"/>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5029200" y="4648200"/>
            <a:ext cx="909144" cy="7302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oneymodel.jpg"/>
          <p:cNvPicPr>
            <a:picLocks noGrp="1" noChangeAspect="1"/>
          </p:cNvPicPr>
          <p:nvPr>
            <p:ph idx="1"/>
          </p:nvPr>
        </p:nvPicPr>
        <p:blipFill>
          <a:blip r:embed="rId3"/>
          <a:stretch>
            <a:fillRect/>
          </a:stretch>
        </p:blipFill>
        <p:spPr>
          <a:xfrm>
            <a:off x="-228600" y="-381000"/>
            <a:ext cx="10058400" cy="7772400"/>
          </a:xfr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Monetary Policy Shock</a:t>
            </a:r>
            <a:endParaRPr lang="en-US" dirty="0"/>
          </a:p>
        </p:txBody>
      </p:sp>
      <p:sp>
        <p:nvSpPr>
          <p:cNvPr id="3" name="Content Placeholder 2"/>
          <p:cNvSpPr>
            <a:spLocks noGrp="1"/>
          </p:cNvSpPr>
          <p:nvPr>
            <p:ph idx="1"/>
          </p:nvPr>
        </p:nvSpPr>
        <p:spPr/>
        <p:txBody>
          <a:bodyPr/>
          <a:lstStyle/>
          <a:p>
            <a:r>
              <a:rPr lang="en-US" dirty="0" smtClean="0"/>
              <a:t>Key findings:</a:t>
            </a:r>
          </a:p>
          <a:p>
            <a:endParaRPr lang="en-US" dirty="0" smtClean="0"/>
          </a:p>
          <a:p>
            <a:pPr lvl="1"/>
            <a:r>
              <a:rPr lang="en-US" dirty="0" smtClean="0"/>
              <a:t>Can account for sluggish aggregate response to monetary policy shock without a lot of price stickiness</a:t>
            </a:r>
          </a:p>
          <a:p>
            <a:pPr lvl="1"/>
            <a:endParaRPr lang="en-US" dirty="0" smtClean="0"/>
          </a:p>
          <a:p>
            <a:pPr lvl="1"/>
            <a:r>
              <a:rPr lang="en-US" dirty="0" smtClean="0"/>
              <a:t>Can account for the observed effects of monetary policy on consumption, investment, output, etc.</a:t>
            </a:r>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neutralmodel.jpg"/>
          <p:cNvPicPr>
            <a:picLocks noGrp="1" noChangeAspect="1"/>
          </p:cNvPicPr>
          <p:nvPr>
            <p:ph idx="1"/>
          </p:nvPr>
        </p:nvPicPr>
        <p:blipFill>
          <a:blip r:embed="rId2"/>
          <a:stretch>
            <a:fillRect/>
          </a:stretch>
        </p:blipFill>
        <p:spPr>
          <a:xfrm>
            <a:off x="-228600" y="-228600"/>
            <a:ext cx="10058400" cy="7772400"/>
          </a:xfr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neutralmodel.jpg"/>
          <p:cNvPicPr>
            <a:picLocks noGrp="1" noChangeAspect="1"/>
          </p:cNvPicPr>
          <p:nvPr>
            <p:ph idx="1"/>
          </p:nvPr>
        </p:nvPicPr>
        <p:blipFill>
          <a:blip r:embed="rId2"/>
          <a:stretch>
            <a:fillRect/>
          </a:stretch>
        </p:blipFill>
        <p:spPr>
          <a:xfrm>
            <a:off x="-228600" y="-228600"/>
            <a:ext cx="10058400" cy="7772400"/>
          </a:xfrm>
        </p:spPr>
      </p:pic>
      <p:cxnSp>
        <p:nvCxnSpPr>
          <p:cNvPr id="6" name="Straight Arrow Connector 5"/>
          <p:cNvCxnSpPr/>
          <p:nvPr/>
        </p:nvCxnSpPr>
        <p:spPr>
          <a:xfrm>
            <a:off x="5867400" y="7620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343400" y="533400"/>
            <a:ext cx="1454244" cy="369332"/>
          </a:xfrm>
          <a:prstGeom prst="rect">
            <a:avLst/>
          </a:prstGeom>
          <a:noFill/>
        </p:spPr>
        <p:txBody>
          <a:bodyPr wrap="none" rtlCol="0">
            <a:spAutoFit/>
          </a:bodyPr>
          <a:lstStyle/>
          <a:p>
            <a:r>
              <a:rPr lang="en-US" dirty="0" smtClean="0"/>
              <a:t>troublesome</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fontScale="90000"/>
          </a:bodyPr>
          <a:lstStyle/>
          <a:p>
            <a:pPr eaLnBrk="1" hangingPunct="1"/>
            <a:r>
              <a:rPr lang="en-US" sz="4200" smtClean="0"/>
              <a:t>Shocks and Identification Assumptions</a:t>
            </a:r>
          </a:p>
        </p:txBody>
      </p:sp>
      <p:sp>
        <p:nvSpPr>
          <p:cNvPr id="39939" name="Rectangle 3"/>
          <p:cNvSpPr>
            <a:spLocks noGrp="1" noChangeArrowheads="1"/>
          </p:cNvSpPr>
          <p:nvPr>
            <p:ph idx="1"/>
          </p:nvPr>
        </p:nvSpPr>
        <p:spPr/>
        <p:txBody>
          <a:bodyPr/>
          <a:lstStyle/>
          <a:p>
            <a:pPr eaLnBrk="1" hangingPunct="1"/>
            <a:endParaRPr lang="en-US" dirty="0" smtClean="0"/>
          </a:p>
          <a:p>
            <a:pPr eaLnBrk="1" hangingPunct="1"/>
            <a:r>
              <a:rPr lang="en-US" dirty="0" smtClean="0"/>
              <a:t>Monetary Policy Shock</a:t>
            </a:r>
          </a:p>
          <a:p>
            <a:pPr eaLnBrk="1" hangingPunct="1"/>
            <a:endParaRPr lang="en-US" dirty="0" smtClean="0"/>
          </a:p>
          <a:p>
            <a:pPr eaLnBrk="1" hangingPunct="1"/>
            <a:r>
              <a:rPr lang="en-US" dirty="0" smtClean="0"/>
              <a:t>Neutral Technology Shock</a:t>
            </a:r>
          </a:p>
          <a:p>
            <a:pPr eaLnBrk="1" hangingPunct="1"/>
            <a:endParaRPr lang="en-US" dirty="0" smtClean="0"/>
          </a:p>
          <a:p>
            <a:pPr eaLnBrk="1" hangingPunct="1"/>
            <a:r>
              <a:rPr lang="en-US" dirty="0" smtClean="0"/>
              <a:t>Capital-Embodied Shock to Technology</a:t>
            </a:r>
          </a:p>
          <a:p>
            <a:pPr eaLnBrk="1" hangingPunct="1"/>
            <a:endParaRPr lang="en-US" dirty="0" smtClean="0"/>
          </a:p>
          <a:p>
            <a:pPr eaLnBrk="1" hangingPunct="1"/>
            <a:endParaRPr lang="en-US" dirty="0"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embodiedmodel.jpg"/>
          <p:cNvPicPr>
            <a:picLocks noGrp="1" noChangeAspect="1"/>
          </p:cNvPicPr>
          <p:nvPr>
            <p:ph idx="1"/>
          </p:nvPr>
        </p:nvPicPr>
        <p:blipFill>
          <a:blip r:embed="rId2"/>
          <a:stretch>
            <a:fillRect/>
          </a:stretch>
        </p:blipFill>
        <p:spPr>
          <a:xfrm>
            <a:off x="-533400" y="-381000"/>
            <a:ext cx="10058400" cy="7772400"/>
          </a:xfr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rmAutofit/>
          </a:bodyPr>
          <a:lstStyle/>
          <a:p>
            <a:r>
              <a:rPr lang="en-US" dirty="0" smtClean="0"/>
              <a:t>Further work with this model</a:t>
            </a:r>
            <a:endParaRPr lang="en-US" dirty="0"/>
          </a:p>
        </p:txBody>
      </p:sp>
      <p:sp>
        <p:nvSpPr>
          <p:cNvPr id="3" name="Content Placeholder 2"/>
          <p:cNvSpPr>
            <a:spLocks noGrp="1"/>
          </p:cNvSpPr>
          <p:nvPr>
            <p:ph idx="1"/>
          </p:nvPr>
        </p:nvSpPr>
        <p:spPr>
          <a:xfrm>
            <a:off x="457200" y="1066800"/>
            <a:ext cx="8229600" cy="5486400"/>
          </a:xfrm>
        </p:spPr>
        <p:txBody>
          <a:bodyPr>
            <a:normAutofit fontScale="92500" lnSpcReduction="20000"/>
          </a:bodyPr>
          <a:lstStyle/>
          <a:p>
            <a:r>
              <a:rPr lang="en-US" dirty="0" smtClean="0"/>
              <a:t>Policy questions:</a:t>
            </a:r>
          </a:p>
          <a:p>
            <a:pPr lvl="1"/>
            <a:r>
              <a:rPr lang="en-US" dirty="0" smtClean="0"/>
              <a:t>role of monetary policy in transmission of technology shocks</a:t>
            </a:r>
          </a:p>
          <a:p>
            <a:pPr lvl="1"/>
            <a:r>
              <a:rPr lang="en-US" dirty="0" smtClean="0"/>
              <a:t>Role of monetary policy in asset price volatility</a:t>
            </a:r>
          </a:p>
          <a:p>
            <a:endParaRPr lang="en-US" dirty="0" smtClean="0"/>
          </a:p>
          <a:p>
            <a:r>
              <a:rPr lang="en-US" dirty="0" smtClean="0"/>
              <a:t>Can construct ‘micro panel data sets’ implied by model:</a:t>
            </a:r>
          </a:p>
          <a:p>
            <a:endParaRPr lang="en-US" dirty="0" smtClean="0"/>
          </a:p>
          <a:p>
            <a:pPr lvl="1"/>
            <a:r>
              <a:rPr lang="en-US" dirty="0" smtClean="0"/>
              <a:t>Gain power to test model by developing its micro implications.</a:t>
            </a:r>
          </a:p>
          <a:p>
            <a:endParaRPr lang="en-US" dirty="0" smtClean="0"/>
          </a:p>
          <a:p>
            <a:pPr lvl="1"/>
            <a:r>
              <a:rPr lang="en-US" dirty="0" smtClean="0"/>
              <a:t>What are cross-sectional implications of model for prices and quantities at the firm level?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Implications for Panel Data</a:t>
            </a:r>
            <a:endParaRPr lang="en-US" dirty="0"/>
          </a:p>
        </p:txBody>
      </p:sp>
      <p:sp>
        <p:nvSpPr>
          <p:cNvPr id="3" name="Content Placeholder 2"/>
          <p:cNvSpPr>
            <a:spLocks noGrp="1"/>
          </p:cNvSpPr>
          <p:nvPr>
            <p:ph idx="1"/>
          </p:nvPr>
        </p:nvSpPr>
        <p:spPr/>
        <p:txBody>
          <a:bodyPr/>
          <a:lstStyle/>
          <a:p>
            <a:r>
              <a:rPr lang="en-US" dirty="0" smtClean="0"/>
              <a:t>‘Demand shocks’ for intermediate good firms:</a:t>
            </a:r>
          </a:p>
          <a:p>
            <a:endParaRPr lang="en-US" dirty="0" smtClean="0"/>
          </a:p>
          <a:p>
            <a:endParaRPr lang="en-US" dirty="0" smtClean="0"/>
          </a:p>
          <a:p>
            <a:endParaRPr lang="en-US" dirty="0" smtClean="0"/>
          </a:p>
          <a:p>
            <a:endParaRPr lang="en-US" dirty="0" smtClean="0"/>
          </a:p>
          <a:p>
            <a:r>
              <a:rPr lang="en-US" dirty="0" smtClean="0"/>
              <a:t>‘Supply shocks’ for intermediate good firms:</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1026" name="Picture 2"/>
          <p:cNvPicPr>
            <a:picLocks noChangeAspect="1" noChangeArrowheads="1"/>
          </p:cNvPicPr>
          <p:nvPr/>
        </p:nvPicPr>
        <p:blipFill>
          <a:blip r:embed="rId2"/>
          <a:srcRect/>
          <a:stretch>
            <a:fillRect/>
          </a:stretch>
        </p:blipFill>
        <p:spPr bwMode="auto">
          <a:xfrm>
            <a:off x="2514600" y="2209800"/>
            <a:ext cx="3952875" cy="221932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2895600" y="5105400"/>
            <a:ext cx="2981325" cy="16097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Conclusion of ‘Consensus’ Model Construction and Estimation</a:t>
            </a:r>
            <a:endParaRPr lang="en-US" dirty="0"/>
          </a:p>
        </p:txBody>
      </p:sp>
      <p:sp>
        <p:nvSpPr>
          <p:cNvPr id="3" name="Content Placeholder 2"/>
          <p:cNvSpPr>
            <a:spLocks noGrp="1"/>
          </p:cNvSpPr>
          <p:nvPr>
            <p:ph idx="1"/>
          </p:nvPr>
        </p:nvSpPr>
        <p:spPr>
          <a:xfrm>
            <a:off x="457200" y="1295400"/>
            <a:ext cx="8229600" cy="5257800"/>
          </a:xfrm>
        </p:spPr>
        <p:txBody>
          <a:bodyPr>
            <a:normAutofit fontScale="85000" lnSpcReduction="20000"/>
          </a:bodyPr>
          <a:lstStyle/>
          <a:p>
            <a:r>
              <a:rPr lang="en-US" dirty="0" smtClean="0"/>
              <a:t>Identified features of a model (variable capital utilization, habit persistence, adjustment costs in the change of investment) that allow it to account for estimated SVAR impulse responses.</a:t>
            </a:r>
          </a:p>
          <a:p>
            <a:endParaRPr lang="en-US" dirty="0" smtClean="0"/>
          </a:p>
          <a:p>
            <a:r>
              <a:rPr lang="en-US" dirty="0" smtClean="0"/>
              <a:t>The estimation strategy focused on a subset of model implications.</a:t>
            </a:r>
          </a:p>
          <a:p>
            <a:endParaRPr lang="en-US" dirty="0" smtClean="0"/>
          </a:p>
          <a:p>
            <a:r>
              <a:rPr lang="en-US" dirty="0" smtClean="0"/>
              <a:t>Full information methods have been used to estimate version of the model with a full set of shocks on the raw data (</a:t>
            </a:r>
            <a:r>
              <a:rPr lang="en-US" dirty="0" err="1" smtClean="0"/>
              <a:t>Smets</a:t>
            </a:r>
            <a:r>
              <a:rPr lang="en-US" dirty="0" smtClean="0"/>
              <a:t> and Wouters).</a:t>
            </a:r>
          </a:p>
          <a:p>
            <a:endParaRPr lang="en-US" dirty="0" smtClean="0"/>
          </a:p>
          <a:p>
            <a:r>
              <a:rPr lang="en-US" dirty="0" smtClean="0"/>
              <a:t>A future phase of empirical work will draw out the implications of macro models for panel data sets.</a:t>
            </a:r>
          </a:p>
          <a:p>
            <a:endParaRPr lang="en-US" dirty="0" smtClean="0"/>
          </a:p>
          <a:p>
            <a:endParaRPr lang="en-US" dirty="0" smtClean="0"/>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dirty="0" smtClean="0"/>
              <a:t>Additional model development</a:t>
            </a:r>
            <a:endParaRPr lang="en-US" dirty="0"/>
          </a:p>
        </p:txBody>
      </p:sp>
      <p:sp>
        <p:nvSpPr>
          <p:cNvPr id="3" name="Content Placeholder 2"/>
          <p:cNvSpPr>
            <a:spLocks noGrp="1"/>
          </p:cNvSpPr>
          <p:nvPr>
            <p:ph idx="1"/>
          </p:nvPr>
        </p:nvSpPr>
        <p:spPr>
          <a:xfrm>
            <a:off x="457200" y="1143000"/>
            <a:ext cx="8229600" cy="5486400"/>
          </a:xfrm>
        </p:spPr>
        <p:txBody>
          <a:bodyPr>
            <a:normAutofit fontScale="92500" lnSpcReduction="10000"/>
          </a:bodyPr>
          <a:lstStyle/>
          <a:p>
            <a:r>
              <a:rPr lang="en-US" dirty="0" smtClean="0"/>
              <a:t>Labor market</a:t>
            </a:r>
          </a:p>
          <a:p>
            <a:pPr lvl="1"/>
            <a:r>
              <a:rPr lang="en-US" dirty="0" smtClean="0"/>
              <a:t>Model has no implications for unemployment, vacancies, hours worked, people employed, separations, </a:t>
            </a:r>
            <a:r>
              <a:rPr lang="en-US" dirty="0" smtClean="0"/>
              <a:t>on-the-job search, etc</a:t>
            </a:r>
            <a:r>
              <a:rPr lang="en-US" dirty="0" smtClean="0"/>
              <a:t>. </a:t>
            </a:r>
          </a:p>
          <a:p>
            <a:pPr lvl="1"/>
            <a:endParaRPr lang="en-US" dirty="0" smtClean="0"/>
          </a:p>
          <a:p>
            <a:pPr lvl="1"/>
            <a:r>
              <a:rPr lang="en-US" dirty="0" smtClean="0"/>
              <a:t>Sticky wages in model subject to ‘Barro critique of sticky wages’</a:t>
            </a:r>
          </a:p>
          <a:p>
            <a:pPr lvl="1"/>
            <a:endParaRPr lang="en-US" dirty="0" smtClean="0"/>
          </a:p>
          <a:p>
            <a:r>
              <a:rPr lang="en-US" dirty="0" smtClean="0"/>
              <a:t>Financial markets</a:t>
            </a:r>
          </a:p>
          <a:p>
            <a:pPr lvl="1"/>
            <a:r>
              <a:rPr lang="en-US" dirty="0" smtClean="0"/>
              <a:t>Financial markets are not a source of shocks or propagation.</a:t>
            </a:r>
          </a:p>
          <a:p>
            <a:pPr lvl="1"/>
            <a:r>
              <a:rPr lang="en-US" dirty="0" smtClean="0"/>
              <a:t>Cannot ask: ‘what should monetary authority do in response to increase in interest rate spreads?’</a:t>
            </a:r>
          </a:p>
          <a:p>
            <a:pPr lvl="1"/>
            <a:endParaRPr lang="en-US" dirty="0" smtClean="0"/>
          </a:p>
          <a:p>
            <a:pPr lvl="1"/>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‘Barro critique’</a:t>
            </a:r>
            <a:endParaRPr lang="en-US" dirty="0"/>
          </a:p>
        </p:txBody>
      </p:sp>
      <p:sp>
        <p:nvSpPr>
          <p:cNvPr id="3" name="Content Placeholder 2"/>
          <p:cNvSpPr>
            <a:spLocks noGrp="1"/>
          </p:cNvSpPr>
          <p:nvPr>
            <p:ph idx="1"/>
          </p:nvPr>
        </p:nvSpPr>
        <p:spPr>
          <a:xfrm>
            <a:off x="457200" y="914400"/>
            <a:ext cx="8229600" cy="5791200"/>
          </a:xfrm>
        </p:spPr>
        <p:txBody>
          <a:bodyPr>
            <a:normAutofit fontScale="77500" lnSpcReduction="20000"/>
          </a:bodyPr>
          <a:lstStyle/>
          <a:p>
            <a:r>
              <a:rPr lang="en-US" dirty="0" smtClean="0"/>
              <a:t>Most worker-firm relationships are long-term, and unlikely to be strongly affected by details of the timing of wage-setting.</a:t>
            </a:r>
          </a:p>
          <a:p>
            <a:endParaRPr lang="en-US" dirty="0" smtClean="0"/>
          </a:p>
          <a:p>
            <a:r>
              <a:rPr lang="en-US" dirty="0" smtClean="0"/>
              <a:t>Standard sticky wage model implausible.</a:t>
            </a:r>
          </a:p>
          <a:p>
            <a:endParaRPr lang="en-US" dirty="0" smtClean="0"/>
          </a:p>
          <a:p>
            <a:r>
              <a:rPr lang="en-US" dirty="0" smtClean="0"/>
              <a:t>Recent results in search-matching literature:</a:t>
            </a:r>
          </a:p>
          <a:p>
            <a:endParaRPr lang="en-US" dirty="0" smtClean="0"/>
          </a:p>
          <a:p>
            <a:pPr lvl="1"/>
            <a:r>
              <a:rPr lang="en-US" dirty="0" smtClean="0"/>
              <a:t>Must distinguish between intensive (hours) and extensive (employment) margin.</a:t>
            </a:r>
          </a:p>
          <a:p>
            <a:pPr lvl="1"/>
            <a:endParaRPr lang="en-US" dirty="0" smtClean="0"/>
          </a:p>
          <a:p>
            <a:pPr lvl="1"/>
            <a:r>
              <a:rPr lang="en-US" dirty="0" smtClean="0"/>
              <a:t>Barro </a:t>
            </a:r>
            <a:r>
              <a:rPr lang="en-US" dirty="0" smtClean="0"/>
              <a:t>critique applies to idea that wage frictions matter in the intensive margin.</a:t>
            </a:r>
          </a:p>
          <a:p>
            <a:pPr lvl="1"/>
            <a:endParaRPr lang="en-US" dirty="0" smtClean="0"/>
          </a:p>
          <a:p>
            <a:pPr lvl="1"/>
            <a:r>
              <a:rPr lang="en-US" dirty="0" smtClean="0"/>
              <a:t>Does not apply to idea that wage frictions matter for extensive margin.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Papers</a:t>
            </a:r>
            <a:endParaRPr lang="en-US" dirty="0"/>
          </a:p>
        </p:txBody>
      </p:sp>
      <p:sp>
        <p:nvSpPr>
          <p:cNvPr id="3" name="Content Placeholder 2"/>
          <p:cNvSpPr>
            <a:spLocks noGrp="1"/>
          </p:cNvSpPr>
          <p:nvPr>
            <p:ph idx="1"/>
          </p:nvPr>
        </p:nvSpPr>
        <p:spPr/>
        <p:txBody>
          <a:bodyPr/>
          <a:lstStyle/>
          <a:p>
            <a:r>
              <a:rPr lang="en-US" dirty="0" smtClean="0"/>
              <a:t>Mortensen and </a:t>
            </a:r>
            <a:r>
              <a:rPr lang="en-US" dirty="0" err="1" smtClean="0"/>
              <a:t>Pissarides</a:t>
            </a:r>
            <a:endParaRPr lang="en-US" dirty="0" smtClean="0"/>
          </a:p>
          <a:p>
            <a:r>
              <a:rPr lang="en-US" dirty="0" smtClean="0"/>
              <a:t>Shimer</a:t>
            </a:r>
          </a:p>
          <a:p>
            <a:r>
              <a:rPr lang="en-US" dirty="0" smtClean="0"/>
              <a:t>Gertler-</a:t>
            </a:r>
            <a:r>
              <a:rPr lang="en-US" dirty="0" err="1" smtClean="0"/>
              <a:t>Trigari</a:t>
            </a:r>
            <a:r>
              <a:rPr lang="en-US" dirty="0" smtClean="0"/>
              <a:t>, Gertler-</a:t>
            </a:r>
            <a:r>
              <a:rPr lang="en-US" dirty="0" err="1" smtClean="0"/>
              <a:t>Sala</a:t>
            </a:r>
            <a:r>
              <a:rPr lang="en-US" dirty="0" smtClean="0"/>
              <a:t>-</a:t>
            </a:r>
            <a:r>
              <a:rPr lang="en-US" dirty="0" err="1" smtClean="0"/>
              <a:t>Trigari</a:t>
            </a:r>
            <a:endParaRPr lang="en-US" dirty="0" smtClean="0"/>
          </a:p>
          <a:p>
            <a:r>
              <a:rPr lang="en-US" dirty="0" smtClean="0"/>
              <a:t>Hall</a:t>
            </a:r>
          </a:p>
          <a:p>
            <a:r>
              <a:rPr lang="en-US" dirty="0" smtClean="0"/>
              <a:t>Den Haan, Ramey and Watson</a:t>
            </a:r>
          </a:p>
          <a:p>
            <a:r>
              <a:rPr lang="en-US" dirty="0" smtClean="0"/>
              <a:t>Christiano, Ilut, Motto, </a:t>
            </a:r>
            <a:r>
              <a:rPr lang="en-US" dirty="0" err="1" smtClean="0"/>
              <a:t>Rostagno</a:t>
            </a:r>
            <a:endParaRPr lang="en-US" dirty="0" smtClean="0"/>
          </a:p>
          <a:p>
            <a:r>
              <a:rPr lang="en-US" dirty="0" smtClean="0"/>
              <a:t>Christiano, Trabandt, Walentin</a:t>
            </a:r>
          </a:p>
          <a:p>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endParaRPr lang="en-US"/>
          </a:p>
        </p:txBody>
      </p:sp>
      <p:sp>
        <p:nvSpPr>
          <p:cNvPr id="241667" name="Rectangle 3"/>
          <p:cNvSpPr>
            <a:spLocks noGrp="1" noChangeArrowheads="1"/>
          </p:cNvSpPr>
          <p:nvPr>
            <p:ph idx="1"/>
          </p:nvPr>
        </p:nvSpPr>
        <p:spPr/>
        <p:txBody>
          <a:bodyPr/>
          <a:lstStyle/>
          <a:p>
            <a:endParaRPr lang="en-US"/>
          </a:p>
        </p:txBody>
      </p:sp>
      <p:pic>
        <p:nvPicPr>
          <p:cNvPr id="241668" name="Picture 4" descr="HJCYG401"/>
          <p:cNvPicPr>
            <a:picLocks noChangeAspect="1" noChangeArrowheads="1"/>
          </p:cNvPicPr>
          <p:nvPr/>
        </p:nvPicPr>
        <p:blipFill>
          <a:blip r:embed="rId2"/>
          <a:srcRect/>
          <a:stretch>
            <a:fillRect/>
          </a:stretch>
        </p:blipFill>
        <p:spPr bwMode="auto">
          <a:xfrm>
            <a:off x="1600200" y="152400"/>
            <a:ext cx="6858000" cy="6538913"/>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rmAutofit/>
          </a:bodyPr>
          <a:lstStyle/>
          <a:p>
            <a:r>
              <a:rPr lang="en-US" dirty="0" smtClean="0"/>
              <a:t>Adding Labor Market Frictions</a:t>
            </a:r>
            <a:endParaRPr lang="en-US" dirty="0"/>
          </a:p>
        </p:txBody>
      </p:sp>
      <p:sp>
        <p:nvSpPr>
          <p:cNvPr id="4" name="Oval 3"/>
          <p:cNvSpPr/>
          <p:nvPr/>
        </p:nvSpPr>
        <p:spPr>
          <a:xfrm>
            <a:off x="6629400" y="990600"/>
            <a:ext cx="2362200" cy="1752600"/>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Firms</a:t>
            </a:r>
            <a:endParaRPr lang="en-US" dirty="0"/>
          </a:p>
        </p:txBody>
      </p:sp>
      <p:sp>
        <p:nvSpPr>
          <p:cNvPr id="5" name="Oval 4"/>
          <p:cNvSpPr/>
          <p:nvPr/>
        </p:nvSpPr>
        <p:spPr>
          <a:xfrm>
            <a:off x="228600" y="4191000"/>
            <a:ext cx="2209800" cy="2133600"/>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Households</a:t>
            </a:r>
            <a:endParaRPr lang="en-US" dirty="0">
              <a:solidFill>
                <a:schemeClr val="tx1"/>
              </a:solidFill>
            </a:endParaRPr>
          </a:p>
        </p:txBody>
      </p:sp>
      <p:sp>
        <p:nvSpPr>
          <p:cNvPr id="6" name="Oval 5"/>
          <p:cNvSpPr/>
          <p:nvPr/>
        </p:nvSpPr>
        <p:spPr>
          <a:xfrm>
            <a:off x="6172200" y="4267200"/>
            <a:ext cx="2514600" cy="1219200"/>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Unemployment</a:t>
            </a:r>
            <a:endParaRPr lang="en-US" dirty="0">
              <a:solidFill>
                <a:schemeClr val="tx1"/>
              </a:solidFill>
            </a:endParaRPr>
          </a:p>
        </p:txBody>
      </p:sp>
      <p:sp>
        <p:nvSpPr>
          <p:cNvPr id="11" name="Content Placeholder 10"/>
          <p:cNvSpPr>
            <a:spLocks noGrp="1"/>
          </p:cNvSpPr>
          <p:nvPr>
            <p:ph idx="1"/>
          </p:nvPr>
        </p:nvSpPr>
        <p:spPr>
          <a:xfrm>
            <a:off x="457200" y="6324600"/>
            <a:ext cx="8229600" cy="411163"/>
          </a:xfrm>
        </p:spPr>
        <p:txBody>
          <a:bodyPr>
            <a:normAutofit fontScale="77500" lnSpcReduction="20000"/>
          </a:bodyPr>
          <a:lstStyle/>
          <a:p>
            <a:endParaRPr lang="en-US" dirty="0"/>
          </a:p>
        </p:txBody>
      </p:sp>
      <p:sp>
        <p:nvSpPr>
          <p:cNvPr id="12" name="Oval 11"/>
          <p:cNvSpPr/>
          <p:nvPr/>
        </p:nvSpPr>
        <p:spPr>
          <a:xfrm>
            <a:off x="685800" y="2590800"/>
            <a:ext cx="2057400" cy="914400"/>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Employment agency</a:t>
            </a:r>
            <a:endParaRPr lang="en-US" dirty="0">
              <a:solidFill>
                <a:schemeClr val="tx1"/>
              </a:solidFill>
            </a:endParaRPr>
          </a:p>
        </p:txBody>
      </p:sp>
      <p:sp>
        <p:nvSpPr>
          <p:cNvPr id="13" name="Oval 12"/>
          <p:cNvSpPr/>
          <p:nvPr/>
        </p:nvSpPr>
        <p:spPr>
          <a:xfrm>
            <a:off x="1524000" y="990600"/>
            <a:ext cx="2057400" cy="914400"/>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Employment agency</a:t>
            </a:r>
            <a:endParaRPr lang="en-US" dirty="0">
              <a:solidFill>
                <a:schemeClr val="tx1"/>
              </a:solidFill>
            </a:endParaRPr>
          </a:p>
        </p:txBody>
      </p:sp>
      <p:sp>
        <p:nvSpPr>
          <p:cNvPr id="14" name="Oval 13"/>
          <p:cNvSpPr/>
          <p:nvPr/>
        </p:nvSpPr>
        <p:spPr>
          <a:xfrm>
            <a:off x="2819400" y="4191000"/>
            <a:ext cx="2057400" cy="914400"/>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Employment agency</a:t>
            </a:r>
            <a:endParaRPr lang="en-US" dirty="0">
              <a:solidFill>
                <a:schemeClr val="tx1"/>
              </a:solidFill>
            </a:endParaRPr>
          </a:p>
        </p:txBody>
      </p:sp>
      <p:sp>
        <p:nvSpPr>
          <p:cNvPr id="21" name="Oval 20"/>
          <p:cNvSpPr/>
          <p:nvPr/>
        </p:nvSpPr>
        <p:spPr>
          <a:xfrm>
            <a:off x="3352800" y="2209800"/>
            <a:ext cx="3124200" cy="1447800"/>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Labor Market</a:t>
            </a:r>
            <a:endParaRPr lang="en-US" dirty="0">
              <a:solidFill>
                <a:schemeClr val="tx1"/>
              </a:solidFill>
            </a:endParaRPr>
          </a:p>
        </p:txBody>
      </p:sp>
      <p:cxnSp>
        <p:nvCxnSpPr>
          <p:cNvPr id="25" name="Straight Arrow Connector 24"/>
          <p:cNvCxnSpPr/>
          <p:nvPr/>
        </p:nvCxnSpPr>
        <p:spPr>
          <a:xfrm flipV="1">
            <a:off x="6400800" y="2362200"/>
            <a:ext cx="3810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876800" y="4953000"/>
            <a:ext cx="10668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114800" y="5181600"/>
            <a:ext cx="2644442" cy="646331"/>
          </a:xfrm>
          <a:prstGeom prst="rect">
            <a:avLst/>
          </a:prstGeom>
          <a:noFill/>
        </p:spPr>
        <p:txBody>
          <a:bodyPr wrap="none" rtlCol="0">
            <a:spAutoFit/>
          </a:bodyPr>
          <a:lstStyle/>
          <a:p>
            <a:r>
              <a:rPr lang="en-US" dirty="0" smtClean="0"/>
              <a:t>Endogenous</a:t>
            </a:r>
          </a:p>
          <a:p>
            <a:r>
              <a:rPr lang="en-US" dirty="0" smtClean="0"/>
              <a:t>and exogenous separation</a:t>
            </a:r>
            <a:endParaRPr lang="en-US" dirty="0"/>
          </a:p>
        </p:txBody>
      </p:sp>
      <p:cxnSp>
        <p:nvCxnSpPr>
          <p:cNvPr id="30" name="Straight Arrow Connector 29"/>
          <p:cNvCxnSpPr/>
          <p:nvPr/>
        </p:nvCxnSpPr>
        <p:spPr>
          <a:xfrm rot="10800000">
            <a:off x="4953000" y="4495800"/>
            <a:ext cx="12192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800600" y="3733800"/>
            <a:ext cx="2291781" cy="646331"/>
          </a:xfrm>
          <a:prstGeom prst="rect">
            <a:avLst/>
          </a:prstGeom>
          <a:noFill/>
        </p:spPr>
        <p:txBody>
          <a:bodyPr wrap="none" rtlCol="0">
            <a:spAutoFit/>
          </a:bodyPr>
          <a:lstStyle/>
          <a:p>
            <a:r>
              <a:rPr lang="en-US" dirty="0" smtClean="0"/>
              <a:t>Undirected search</a:t>
            </a:r>
          </a:p>
          <a:p>
            <a:r>
              <a:rPr lang="en-US" dirty="0" smtClean="0"/>
              <a:t>endogenous vacancies</a:t>
            </a:r>
            <a:endParaRPr lang="en-US" dirty="0"/>
          </a:p>
        </p:txBody>
      </p:sp>
      <p:cxnSp>
        <p:nvCxnSpPr>
          <p:cNvPr id="33" name="Straight Arrow Connector 32"/>
          <p:cNvCxnSpPr/>
          <p:nvPr/>
        </p:nvCxnSpPr>
        <p:spPr>
          <a:xfrm rot="16200000" flipH="1">
            <a:off x="3352800" y="1905000"/>
            <a:ext cx="4572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2819400" y="30480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flipH="1" flipV="1">
            <a:off x="4038600" y="3810000"/>
            <a:ext cx="457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2" grpId="0" animBg="1"/>
      <p:bldP spid="13" grpId="0" animBg="1"/>
      <p:bldP spid="14" grpId="0" animBg="1"/>
      <p:bldP spid="21" grpId="0" animBg="1"/>
      <p:bldP spid="28" grpId="0"/>
      <p:bldP spid="3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More on the Labor Market</a:t>
            </a:r>
            <a:endParaRPr lang="en-US" dirty="0"/>
          </a:p>
        </p:txBody>
      </p:sp>
      <p:sp>
        <p:nvSpPr>
          <p:cNvPr id="3" name="Content Placeholder 2"/>
          <p:cNvSpPr>
            <a:spLocks noGrp="1"/>
          </p:cNvSpPr>
          <p:nvPr>
            <p:ph idx="1"/>
          </p:nvPr>
        </p:nvSpPr>
        <p:spPr>
          <a:xfrm>
            <a:off x="457200" y="1066800"/>
            <a:ext cx="8229600" cy="5059363"/>
          </a:xfrm>
        </p:spPr>
        <p:txBody>
          <a:bodyPr/>
          <a:lstStyle/>
          <a:p>
            <a:r>
              <a:rPr lang="en-US" dirty="0" smtClean="0"/>
              <a:t>Household Preferences</a:t>
            </a:r>
          </a:p>
          <a:p>
            <a:endParaRPr lang="en-US" dirty="0" smtClean="0"/>
          </a:p>
          <a:p>
            <a:endParaRPr lang="en-US" dirty="0" smtClean="0"/>
          </a:p>
          <a:p>
            <a:endParaRPr lang="en-US" dirty="0" smtClean="0"/>
          </a:p>
          <a:p>
            <a:endParaRPr lang="en-US" dirty="0" smtClean="0"/>
          </a:p>
          <a:p>
            <a:endParaRPr lang="en-US" dirty="0" smtClean="0"/>
          </a:p>
          <a:p>
            <a:r>
              <a:rPr lang="en-US" dirty="0" smtClean="0"/>
              <a:t>Worker finances</a:t>
            </a:r>
            <a:endParaRPr lang="en-US" dirty="0"/>
          </a:p>
        </p:txBody>
      </p:sp>
      <p:cxnSp>
        <p:nvCxnSpPr>
          <p:cNvPr id="6" name="Straight Arrow Connector 5"/>
          <p:cNvCxnSpPr/>
          <p:nvPr/>
        </p:nvCxnSpPr>
        <p:spPr>
          <a:xfrm rot="5400000">
            <a:off x="7658100" y="1943100"/>
            <a:ext cx="7620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267200" y="3657600"/>
            <a:ext cx="2852640" cy="369332"/>
          </a:xfrm>
          <a:prstGeom prst="rect">
            <a:avLst/>
          </a:prstGeom>
          <a:noFill/>
        </p:spPr>
        <p:txBody>
          <a:bodyPr wrap="none" rtlCol="0">
            <a:spAutoFit/>
          </a:bodyPr>
          <a:lstStyle/>
          <a:p>
            <a:r>
              <a:rPr lang="en-US" dirty="0" smtClean="0"/>
              <a:t>hours per worker in cohort </a:t>
            </a:r>
            <a:r>
              <a:rPr lang="en-US" i="1" dirty="0" err="1" smtClean="0"/>
              <a:t>i</a:t>
            </a:r>
            <a:endParaRPr lang="en-US" i="1" dirty="0"/>
          </a:p>
        </p:txBody>
      </p:sp>
      <p:pic>
        <p:nvPicPr>
          <p:cNvPr id="1028" name="Picture 4"/>
          <p:cNvPicPr>
            <a:picLocks noChangeAspect="1" noChangeArrowheads="1"/>
          </p:cNvPicPr>
          <p:nvPr/>
        </p:nvPicPr>
        <p:blipFill>
          <a:blip r:embed="rId2"/>
          <a:srcRect/>
          <a:stretch>
            <a:fillRect/>
          </a:stretch>
        </p:blipFill>
        <p:spPr bwMode="auto">
          <a:xfrm>
            <a:off x="438150" y="2057400"/>
            <a:ext cx="8705850" cy="1190625"/>
          </a:xfrm>
          <a:prstGeom prst="rect">
            <a:avLst/>
          </a:prstGeom>
          <a:noFill/>
          <a:ln w="9525">
            <a:noFill/>
            <a:miter lim="800000"/>
            <a:headEnd/>
            <a:tailEnd/>
          </a:ln>
          <a:effectLst/>
        </p:spPr>
      </p:pic>
      <p:cxnSp>
        <p:nvCxnSpPr>
          <p:cNvPr id="14" name="Straight Arrow Connector 13"/>
          <p:cNvCxnSpPr/>
          <p:nvPr/>
        </p:nvCxnSpPr>
        <p:spPr>
          <a:xfrm rot="5400000" flipH="1" flipV="1">
            <a:off x="5981700" y="2933700"/>
            <a:ext cx="10668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705600" y="838200"/>
            <a:ext cx="2189189" cy="646331"/>
          </a:xfrm>
          <a:prstGeom prst="rect">
            <a:avLst/>
          </a:prstGeom>
          <a:noFill/>
        </p:spPr>
        <p:txBody>
          <a:bodyPr wrap="none" rtlCol="0">
            <a:spAutoFit/>
          </a:bodyPr>
          <a:lstStyle/>
          <a:p>
            <a:r>
              <a:rPr lang="en-US" dirty="0" smtClean="0"/>
              <a:t>Number of employed</a:t>
            </a:r>
          </a:p>
          <a:p>
            <a:r>
              <a:rPr lang="en-US" dirty="0" smtClean="0"/>
              <a:t>workers in cohort </a:t>
            </a:r>
            <a:r>
              <a:rPr lang="en-US" dirty="0" err="1" smtClean="0"/>
              <a:t>i</a:t>
            </a:r>
            <a:endParaRPr lang="en-US" dirty="0"/>
          </a:p>
        </p:txBody>
      </p:sp>
      <p:pic>
        <p:nvPicPr>
          <p:cNvPr id="1026" name="Picture 2"/>
          <p:cNvPicPr>
            <a:picLocks noChangeAspect="1" noChangeArrowheads="1"/>
          </p:cNvPicPr>
          <p:nvPr/>
        </p:nvPicPr>
        <p:blipFill>
          <a:blip r:embed="rId3"/>
          <a:srcRect/>
          <a:stretch>
            <a:fillRect/>
          </a:stretch>
        </p:blipFill>
        <p:spPr bwMode="auto">
          <a:xfrm>
            <a:off x="2057400" y="5105400"/>
            <a:ext cx="4867275" cy="1171575"/>
          </a:xfrm>
          <a:prstGeom prst="rect">
            <a:avLst/>
          </a:prstGeom>
          <a:noFill/>
          <a:ln w="9525">
            <a:noFill/>
            <a:miter lim="800000"/>
            <a:headEnd/>
            <a:tailEnd/>
          </a:ln>
          <a:effectLst/>
        </p:spPr>
      </p:pic>
      <p:sp>
        <p:nvSpPr>
          <p:cNvPr id="10" name="Rectangle 9"/>
          <p:cNvSpPr/>
          <p:nvPr/>
        </p:nvSpPr>
        <p:spPr>
          <a:xfrm>
            <a:off x="5791200" y="5257800"/>
            <a:ext cx="9144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152401"/>
            <a:ext cx="8229600" cy="609599"/>
          </a:xfrm>
        </p:spPr>
        <p:txBody>
          <a:bodyPr>
            <a:normAutofit fontScale="90000"/>
          </a:bodyPr>
          <a:lstStyle/>
          <a:p>
            <a:pPr eaLnBrk="1" hangingPunct="1"/>
            <a:r>
              <a:rPr lang="en-US" sz="4000" dirty="0" smtClean="0"/>
              <a:t>Identifying Monetary Policy Shocks</a:t>
            </a:r>
          </a:p>
        </p:txBody>
      </p:sp>
      <p:sp>
        <p:nvSpPr>
          <p:cNvPr id="40963" name="Rectangle 3"/>
          <p:cNvSpPr>
            <a:spLocks noGrp="1" noChangeArrowheads="1"/>
          </p:cNvSpPr>
          <p:nvPr>
            <p:ph idx="1"/>
          </p:nvPr>
        </p:nvSpPr>
        <p:spPr>
          <a:xfrm>
            <a:off x="457200" y="914400"/>
            <a:ext cx="8229600" cy="5715000"/>
          </a:xfrm>
        </p:spPr>
        <p:txBody>
          <a:bodyPr/>
          <a:lstStyle/>
          <a:p>
            <a:pPr eaLnBrk="1" hangingPunct="1">
              <a:lnSpc>
                <a:spcPct val="90000"/>
              </a:lnSpc>
            </a:pPr>
            <a:r>
              <a:rPr lang="en-US" sz="2800" dirty="0" smtClean="0"/>
              <a:t>One strategy: estimate parameters of Fed’s feedback rule</a:t>
            </a:r>
          </a:p>
          <a:p>
            <a:pPr lvl="1" eaLnBrk="1" hangingPunct="1">
              <a:lnSpc>
                <a:spcPct val="90000"/>
              </a:lnSpc>
            </a:pPr>
            <a:r>
              <a:rPr lang="en-US" sz="2400" dirty="0" smtClean="0"/>
              <a:t>Rule that relates Fed’s actions to state of the economy</a:t>
            </a:r>
            <a:r>
              <a:rPr lang="en-US" sz="2400" dirty="0"/>
              <a:t>:</a:t>
            </a:r>
            <a:endParaRPr lang="en-US" sz="2400" dirty="0" smtClean="0"/>
          </a:p>
          <a:p>
            <a:pPr lvl="1" algn="ctr" eaLnBrk="1" hangingPunct="1">
              <a:lnSpc>
                <a:spcPct val="90000"/>
              </a:lnSpc>
              <a:buFontTx/>
              <a:buNone/>
            </a:pPr>
            <a:endParaRPr lang="en-US" sz="2400" dirty="0" smtClean="0"/>
          </a:p>
          <a:p>
            <a:pPr lvl="1" algn="ctr" eaLnBrk="1" hangingPunct="1">
              <a:lnSpc>
                <a:spcPct val="90000"/>
              </a:lnSpc>
              <a:buFontTx/>
              <a:buNone/>
            </a:pPr>
            <a:endParaRPr lang="en-US" sz="2400" dirty="0" smtClean="0"/>
          </a:p>
          <a:p>
            <a:pPr lvl="1" algn="ctr" eaLnBrk="1" hangingPunct="1">
              <a:lnSpc>
                <a:spcPct val="90000"/>
              </a:lnSpc>
              <a:buFontTx/>
              <a:buNone/>
            </a:pPr>
            <a:r>
              <a:rPr lang="en-US" sz="2400" dirty="0" err="1" smtClean="0"/>
              <a:t>R</a:t>
            </a:r>
            <a:r>
              <a:rPr lang="en-US" sz="2400" baseline="-25000" dirty="0" err="1" smtClean="0"/>
              <a:t>t</a:t>
            </a:r>
            <a:r>
              <a:rPr lang="en-US" sz="2400" dirty="0" smtClean="0"/>
              <a:t> = </a:t>
            </a:r>
            <a:r>
              <a:rPr lang="en-US" sz="2400" i="1" dirty="0" smtClean="0"/>
              <a:t>f</a:t>
            </a:r>
            <a:r>
              <a:rPr lang="en-US" sz="2400" dirty="0" smtClean="0"/>
              <a:t>(</a:t>
            </a:r>
            <a:r>
              <a:rPr lang="en-US" sz="2400" dirty="0" smtClean="0">
                <a:latin typeface="Symbol" pitchFamily="18" charset="2"/>
              </a:rPr>
              <a:t>W</a:t>
            </a:r>
            <a:r>
              <a:rPr lang="en-US" sz="2400" baseline="-25000" dirty="0" smtClean="0"/>
              <a:t>t</a:t>
            </a:r>
            <a:r>
              <a:rPr lang="en-US" sz="2400" dirty="0" smtClean="0"/>
              <a:t>) + </a:t>
            </a:r>
            <a:r>
              <a:rPr lang="en-US" sz="2400" dirty="0" err="1" smtClean="0"/>
              <a:t>e</a:t>
            </a:r>
            <a:r>
              <a:rPr lang="en-US" sz="2400" baseline="-25000" dirty="0" err="1" smtClean="0"/>
              <a:t>t</a:t>
            </a:r>
            <a:r>
              <a:rPr lang="en-US" sz="2400" baseline="30000" dirty="0" err="1" smtClean="0"/>
              <a:t>R</a:t>
            </a:r>
            <a:endParaRPr lang="en-US" sz="2400" baseline="30000" dirty="0" smtClean="0"/>
          </a:p>
          <a:p>
            <a:pPr lvl="1" eaLnBrk="1" hangingPunct="1">
              <a:lnSpc>
                <a:spcPct val="90000"/>
              </a:lnSpc>
            </a:pPr>
            <a:endParaRPr lang="en-US" sz="2400" dirty="0" smtClean="0">
              <a:latin typeface="Calibri (Body)"/>
            </a:endParaRPr>
          </a:p>
          <a:p>
            <a:pPr lvl="1" eaLnBrk="1" hangingPunct="1">
              <a:lnSpc>
                <a:spcPct val="90000"/>
              </a:lnSpc>
            </a:pPr>
            <a:r>
              <a:rPr lang="en-US" sz="2400" i="1" dirty="0" smtClean="0">
                <a:latin typeface="Calibri (Body)"/>
              </a:rPr>
              <a:t>f</a:t>
            </a:r>
            <a:r>
              <a:rPr lang="en-US" sz="2400" dirty="0" smtClean="0">
                <a:latin typeface="Calibri (Body)"/>
              </a:rPr>
              <a:t> linear</a:t>
            </a:r>
          </a:p>
          <a:p>
            <a:pPr lvl="1" eaLnBrk="1" hangingPunct="1">
              <a:lnSpc>
                <a:spcPct val="90000"/>
              </a:lnSpc>
            </a:pPr>
            <a:r>
              <a:rPr lang="en-US" sz="2400" dirty="0" err="1" smtClean="0"/>
              <a:t>e</a:t>
            </a:r>
            <a:r>
              <a:rPr lang="en-US" sz="2400" baseline="-25000" dirty="0" err="1" smtClean="0"/>
              <a:t>t</a:t>
            </a:r>
            <a:r>
              <a:rPr lang="en-US" sz="2400" baseline="30000" dirty="0" err="1" smtClean="0"/>
              <a:t>R</a:t>
            </a:r>
            <a:r>
              <a:rPr lang="en-US" sz="2400" dirty="0" smtClean="0"/>
              <a:t> orthogonal to Fed information, </a:t>
            </a:r>
            <a:r>
              <a:rPr lang="en-US" sz="2400" dirty="0" smtClean="0">
                <a:latin typeface="Symbol" pitchFamily="18" charset="2"/>
              </a:rPr>
              <a:t>W</a:t>
            </a:r>
            <a:r>
              <a:rPr lang="en-US" sz="2400" baseline="-25000" dirty="0" smtClean="0"/>
              <a:t>t</a:t>
            </a:r>
            <a:endParaRPr lang="en-US" sz="2400" dirty="0" smtClean="0">
              <a:latin typeface="Symbol" pitchFamily="18" charset="2"/>
            </a:endParaRPr>
          </a:p>
          <a:p>
            <a:pPr lvl="1">
              <a:lnSpc>
                <a:spcPct val="90000"/>
              </a:lnSpc>
            </a:pPr>
            <a:r>
              <a:rPr lang="en-US" sz="2400" dirty="0" smtClean="0">
                <a:latin typeface="Symbol" pitchFamily="18" charset="2"/>
              </a:rPr>
              <a:t>W</a:t>
            </a:r>
            <a:r>
              <a:rPr lang="en-US" sz="2400" baseline="-25000" dirty="0" smtClean="0"/>
              <a:t>t </a:t>
            </a:r>
            <a:r>
              <a:rPr lang="en-US" sz="2400" dirty="0" smtClean="0"/>
              <a:t>contains current prices and wages, aggregate quantities, lagged stuff</a:t>
            </a:r>
          </a:p>
          <a:p>
            <a:pPr lvl="1">
              <a:lnSpc>
                <a:spcPct val="90000"/>
              </a:lnSpc>
            </a:pPr>
            <a:r>
              <a:rPr lang="en-US" sz="2400" dirty="0" err="1" smtClean="0"/>
              <a:t>e</a:t>
            </a:r>
            <a:r>
              <a:rPr lang="en-US" sz="2400" baseline="-25000" dirty="0" err="1" smtClean="0"/>
              <a:t>t</a:t>
            </a:r>
            <a:r>
              <a:rPr lang="en-US" sz="2400" baseline="30000" dirty="0" err="1" smtClean="0"/>
              <a:t>R</a:t>
            </a:r>
            <a:r>
              <a:rPr lang="en-US" sz="2400" dirty="0" smtClean="0"/>
              <a:t> estimated by OLS regression</a:t>
            </a:r>
          </a:p>
          <a:p>
            <a:pPr lvl="1">
              <a:lnSpc>
                <a:spcPct val="90000"/>
              </a:lnSpc>
            </a:pPr>
            <a:r>
              <a:rPr lang="en-US" sz="2400" dirty="0" smtClean="0"/>
              <a:t>Regress </a:t>
            </a:r>
            <a:r>
              <a:rPr lang="en-US" sz="2400" i="1" dirty="0" err="1" smtClean="0">
                <a:latin typeface="Calibri (Body)"/>
              </a:rPr>
              <a:t>X</a:t>
            </a:r>
            <a:r>
              <a:rPr lang="en-US" sz="2400" baseline="-25000" dirty="0" err="1" smtClean="0"/>
              <a:t>t</a:t>
            </a:r>
            <a:r>
              <a:rPr lang="en-US" sz="2400" baseline="-25000" dirty="0" smtClean="0"/>
              <a:t> </a:t>
            </a:r>
            <a:r>
              <a:rPr lang="en-US" sz="2400" dirty="0" smtClean="0"/>
              <a:t>on </a:t>
            </a:r>
            <a:r>
              <a:rPr lang="en-US" sz="2400" dirty="0" err="1" smtClean="0"/>
              <a:t>e</a:t>
            </a:r>
            <a:r>
              <a:rPr lang="en-US" sz="2400" baseline="-25000" dirty="0" err="1" smtClean="0"/>
              <a:t>t</a:t>
            </a:r>
            <a:r>
              <a:rPr lang="en-US" sz="2400" baseline="30000" dirty="0" err="1" smtClean="0"/>
              <a:t>R</a:t>
            </a:r>
            <a:r>
              <a:rPr lang="en-US" sz="2400" dirty="0" smtClean="0"/>
              <a:t>,  e</a:t>
            </a:r>
            <a:r>
              <a:rPr lang="en-US" sz="2400" baseline="-25000" dirty="0" smtClean="0"/>
              <a:t>t-1</a:t>
            </a:r>
            <a:r>
              <a:rPr lang="en-US" sz="2400" baseline="30000" dirty="0" smtClean="0"/>
              <a:t>R</a:t>
            </a:r>
            <a:r>
              <a:rPr lang="en-US" sz="2400" dirty="0" smtClean="0"/>
              <a:t>,  e</a:t>
            </a:r>
            <a:r>
              <a:rPr lang="en-US" sz="2400" baseline="-25000" dirty="0" smtClean="0"/>
              <a:t>t-2</a:t>
            </a:r>
            <a:r>
              <a:rPr lang="en-US" sz="2400" baseline="30000" dirty="0" smtClean="0"/>
              <a:t>R</a:t>
            </a:r>
            <a:r>
              <a:rPr lang="en-US" sz="2400" dirty="0" smtClean="0"/>
              <a:t> ,…</a:t>
            </a:r>
          </a:p>
          <a:p>
            <a:pPr lvl="1">
              <a:lnSpc>
                <a:spcPct val="90000"/>
              </a:lnSpc>
            </a:pPr>
            <a:endParaRPr lang="en-US" sz="2400" dirty="0" smtClean="0"/>
          </a:p>
          <a:p>
            <a:pPr lvl="1" eaLnBrk="1" hangingPunct="1">
              <a:lnSpc>
                <a:spcPct val="90000"/>
              </a:lnSpc>
            </a:pPr>
            <a:endParaRPr lang="en-US" sz="2400" dirty="0" smtClean="0">
              <a:latin typeface="Symbol" pitchFamily="18" charset="2"/>
            </a:endParaRPr>
          </a:p>
        </p:txBody>
      </p:sp>
      <p:cxnSp>
        <p:nvCxnSpPr>
          <p:cNvPr id="5" name="Straight Arrow Connector 4"/>
          <p:cNvCxnSpPr/>
          <p:nvPr/>
        </p:nvCxnSpPr>
        <p:spPr>
          <a:xfrm rot="10800000" flipV="1">
            <a:off x="5715000" y="2667000"/>
            <a:ext cx="7620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553200" y="2286000"/>
            <a:ext cx="1752600" cy="369332"/>
          </a:xfrm>
          <a:prstGeom prst="rect">
            <a:avLst/>
          </a:prstGeom>
          <a:noFill/>
        </p:spPr>
        <p:txBody>
          <a:bodyPr wrap="square" rtlCol="0">
            <a:spAutoFit/>
          </a:bodyPr>
          <a:lstStyle/>
          <a:p>
            <a:r>
              <a:rPr lang="en-US" dirty="0" smtClean="0"/>
              <a:t>Policy shock</a:t>
            </a:r>
            <a:endParaRPr lang="en-US" dirty="0"/>
          </a:p>
        </p:txBody>
      </p:sp>
      <p:cxnSp>
        <p:nvCxnSpPr>
          <p:cNvPr id="8" name="Straight Arrow Connector 7"/>
          <p:cNvCxnSpPr/>
          <p:nvPr/>
        </p:nvCxnSpPr>
        <p:spPr>
          <a:xfrm>
            <a:off x="3733800" y="2667000"/>
            <a:ext cx="9144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86000" y="2209800"/>
            <a:ext cx="2362200" cy="369332"/>
          </a:xfrm>
          <a:prstGeom prst="rect">
            <a:avLst/>
          </a:prstGeom>
          <a:noFill/>
        </p:spPr>
        <p:txBody>
          <a:bodyPr wrap="square" rtlCol="0">
            <a:spAutoFit/>
          </a:bodyPr>
          <a:lstStyle/>
          <a:p>
            <a:r>
              <a:rPr lang="en-US" dirty="0" smtClean="0"/>
              <a:t>Fed information set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6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96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96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96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96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96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096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uiExpand="1" build="p"/>
      <p:bldP spid="6" grpId="0"/>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r>
              <a:rPr lang="en-US" dirty="0" smtClean="0"/>
              <a:t>Timeline – labor market</a:t>
            </a:r>
            <a:endParaRPr lang="en-US" dirty="0"/>
          </a:p>
        </p:txBody>
      </p:sp>
      <p:sp>
        <p:nvSpPr>
          <p:cNvPr id="3" name="Content Placeholder 2"/>
          <p:cNvSpPr>
            <a:spLocks noGrp="1"/>
          </p:cNvSpPr>
          <p:nvPr>
            <p:ph idx="1"/>
          </p:nvPr>
        </p:nvSpPr>
        <p:spPr>
          <a:xfrm>
            <a:off x="457200" y="6400800"/>
            <a:ext cx="8229600" cy="182563"/>
          </a:xfrm>
        </p:spPr>
        <p:txBody>
          <a:bodyPr>
            <a:normAutofit fontScale="25000" lnSpcReduction="20000"/>
          </a:bodyPr>
          <a:lstStyle/>
          <a:p>
            <a:endParaRPr lang="en-US" dirty="0"/>
          </a:p>
        </p:txBody>
      </p:sp>
      <p:cxnSp>
        <p:nvCxnSpPr>
          <p:cNvPr id="5" name="Straight Connector 4"/>
          <p:cNvCxnSpPr/>
          <p:nvPr/>
        </p:nvCxnSpPr>
        <p:spPr>
          <a:xfrm>
            <a:off x="838200" y="3505200"/>
            <a:ext cx="74676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62000" y="3657600"/>
            <a:ext cx="261610" cy="369332"/>
          </a:xfrm>
          <a:prstGeom prst="rect">
            <a:avLst/>
          </a:prstGeom>
          <a:noFill/>
        </p:spPr>
        <p:txBody>
          <a:bodyPr wrap="none" rtlCol="0">
            <a:spAutoFit/>
          </a:bodyPr>
          <a:lstStyle/>
          <a:p>
            <a:r>
              <a:rPr lang="en-US" i="1" dirty="0" smtClean="0"/>
              <a:t>t</a:t>
            </a:r>
            <a:endParaRPr lang="en-US" i="1" dirty="0"/>
          </a:p>
        </p:txBody>
      </p:sp>
      <p:sp>
        <p:nvSpPr>
          <p:cNvPr id="7" name="TextBox 6"/>
          <p:cNvSpPr txBox="1"/>
          <p:nvPr/>
        </p:nvSpPr>
        <p:spPr>
          <a:xfrm>
            <a:off x="7848600" y="3581400"/>
            <a:ext cx="494046" cy="369332"/>
          </a:xfrm>
          <a:prstGeom prst="rect">
            <a:avLst/>
          </a:prstGeom>
          <a:noFill/>
        </p:spPr>
        <p:txBody>
          <a:bodyPr wrap="none" rtlCol="0">
            <a:spAutoFit/>
          </a:bodyPr>
          <a:lstStyle/>
          <a:p>
            <a:r>
              <a:rPr lang="en-US" i="1" dirty="0" smtClean="0"/>
              <a:t>t+1</a:t>
            </a:r>
            <a:endParaRPr lang="en-US" i="1" dirty="0"/>
          </a:p>
        </p:txBody>
      </p:sp>
      <p:cxnSp>
        <p:nvCxnSpPr>
          <p:cNvPr id="9" name="Straight Connector 8"/>
          <p:cNvCxnSpPr/>
          <p:nvPr/>
        </p:nvCxnSpPr>
        <p:spPr>
          <a:xfrm rot="5400000">
            <a:off x="1028700" y="3390900"/>
            <a:ext cx="228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7849394" y="3428206"/>
            <a:ext cx="152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914400" y="2819400"/>
            <a:ext cx="1371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57200" y="914400"/>
            <a:ext cx="2554802" cy="1200329"/>
          </a:xfrm>
          <a:prstGeom prst="rect">
            <a:avLst/>
          </a:prstGeom>
          <a:noFill/>
          <a:ln>
            <a:solidFill>
              <a:schemeClr val="tx1"/>
            </a:solidFill>
          </a:ln>
        </p:spPr>
        <p:txBody>
          <a:bodyPr wrap="none" rtlCol="0">
            <a:spAutoFit/>
          </a:bodyPr>
          <a:lstStyle/>
          <a:p>
            <a:r>
              <a:rPr lang="en-US" dirty="0" smtClean="0"/>
              <a:t>Stock of employees in </a:t>
            </a:r>
          </a:p>
          <a:p>
            <a:r>
              <a:rPr lang="en-US" dirty="0" smtClean="0"/>
              <a:t>each agency reduced by</a:t>
            </a:r>
          </a:p>
          <a:p>
            <a:r>
              <a:rPr lang="en-US" dirty="0" smtClean="0"/>
              <a:t>exogenous separations</a:t>
            </a:r>
          </a:p>
          <a:p>
            <a:r>
              <a:rPr lang="en-US" dirty="0" smtClean="0"/>
              <a:t>increased by new arrivals</a:t>
            </a:r>
            <a:endParaRPr lang="en-US" dirty="0"/>
          </a:p>
        </p:txBody>
      </p:sp>
      <p:cxnSp>
        <p:nvCxnSpPr>
          <p:cNvPr id="16" name="Straight Arrow Connector 15"/>
          <p:cNvCxnSpPr/>
          <p:nvPr/>
        </p:nvCxnSpPr>
        <p:spPr>
          <a:xfrm rot="5400000">
            <a:off x="1790700" y="3238500"/>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752600" y="2286000"/>
            <a:ext cx="917046" cy="646331"/>
          </a:xfrm>
          <a:prstGeom prst="rect">
            <a:avLst/>
          </a:prstGeom>
          <a:noFill/>
          <a:ln>
            <a:solidFill>
              <a:schemeClr val="tx1"/>
            </a:solidFill>
          </a:ln>
        </p:spPr>
        <p:txBody>
          <a:bodyPr wrap="none" rtlCol="0">
            <a:spAutoFit/>
          </a:bodyPr>
          <a:lstStyle/>
          <a:p>
            <a:r>
              <a:rPr lang="en-US" dirty="0" smtClean="0"/>
              <a:t>Shocks </a:t>
            </a:r>
          </a:p>
          <a:p>
            <a:r>
              <a:rPr lang="en-US" dirty="0" smtClean="0"/>
              <a:t>realized</a:t>
            </a:r>
            <a:endParaRPr lang="en-US" dirty="0"/>
          </a:p>
        </p:txBody>
      </p:sp>
      <p:cxnSp>
        <p:nvCxnSpPr>
          <p:cNvPr id="20" name="Straight Arrow Connector 19"/>
          <p:cNvCxnSpPr/>
          <p:nvPr/>
        </p:nvCxnSpPr>
        <p:spPr>
          <a:xfrm rot="5400000" flipH="1" flipV="1">
            <a:off x="2095500" y="3848100"/>
            <a:ext cx="685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81000" y="4272677"/>
            <a:ext cx="4800600" cy="2585323"/>
          </a:xfrm>
          <a:prstGeom prst="rect">
            <a:avLst/>
          </a:prstGeom>
          <a:noFill/>
          <a:ln>
            <a:solidFill>
              <a:schemeClr val="tx1"/>
            </a:solidFill>
          </a:ln>
        </p:spPr>
        <p:txBody>
          <a:bodyPr wrap="square" rtlCol="0">
            <a:spAutoFit/>
          </a:bodyPr>
          <a:lstStyle/>
          <a:p>
            <a:r>
              <a:rPr lang="en-US" dirty="0" smtClean="0"/>
              <a:t>Wages set</a:t>
            </a:r>
          </a:p>
          <a:p>
            <a:pPr marL="342900" indent="-342900">
              <a:buFont typeface="Arial" pitchFamily="34" charset="0"/>
              <a:buChar char="•"/>
            </a:pPr>
            <a:r>
              <a:rPr lang="en-US" dirty="0" smtClean="0"/>
              <a:t>If it’s a time to bargain, choose wage to solve</a:t>
            </a:r>
          </a:p>
          <a:p>
            <a:pPr marL="342900" indent="-342900">
              <a:buFont typeface="Arial" pitchFamily="34" charset="0"/>
              <a:buChar char="•"/>
            </a:pPr>
            <a:endParaRPr lang="en-US" dirty="0" smtClean="0"/>
          </a:p>
          <a:p>
            <a:pPr marL="342900" indent="-342900">
              <a:buFont typeface="Arial" pitchFamily="34" charset="0"/>
              <a:buChar char="•"/>
            </a:pPr>
            <a:endParaRPr lang="en-US" dirty="0" smtClean="0"/>
          </a:p>
          <a:p>
            <a:pPr marL="342900" indent="-342900">
              <a:buFont typeface="Arial" pitchFamily="34" charset="0"/>
              <a:buChar char="•"/>
            </a:pPr>
            <a:endParaRPr lang="en-US" dirty="0" smtClean="0"/>
          </a:p>
          <a:p>
            <a:pPr marL="342900" indent="-342900">
              <a:buFont typeface="Arial" pitchFamily="34" charset="0"/>
              <a:buChar char="•"/>
            </a:pPr>
            <a:endParaRPr lang="en-US" dirty="0" smtClean="0"/>
          </a:p>
          <a:p>
            <a:pPr marL="342900" indent="-342900">
              <a:buFont typeface="Arial" pitchFamily="34" charset="0"/>
              <a:buChar char="•"/>
            </a:pPr>
            <a:r>
              <a:rPr lang="en-US" dirty="0" smtClean="0"/>
              <a:t>Otherwise, do simple updating</a:t>
            </a:r>
          </a:p>
          <a:p>
            <a:pPr marL="342900" indent="-342900">
              <a:buFont typeface="Arial" pitchFamily="34" charset="0"/>
              <a:buChar char="•"/>
            </a:pPr>
            <a:endParaRPr lang="en-US" dirty="0" smtClean="0"/>
          </a:p>
          <a:p>
            <a:pPr marL="342900" indent="-342900">
              <a:buFont typeface="Arial" pitchFamily="34" charset="0"/>
              <a:buChar char="•"/>
            </a:pPr>
            <a:endParaRPr lang="en-US" dirty="0"/>
          </a:p>
        </p:txBody>
      </p:sp>
      <p:pic>
        <p:nvPicPr>
          <p:cNvPr id="2050" name="Picture 2"/>
          <p:cNvPicPr>
            <a:picLocks noChangeAspect="1" noChangeArrowheads="1"/>
          </p:cNvPicPr>
          <p:nvPr/>
        </p:nvPicPr>
        <p:blipFill>
          <a:blip r:embed="rId2"/>
          <a:srcRect/>
          <a:stretch>
            <a:fillRect/>
          </a:stretch>
        </p:blipFill>
        <p:spPr bwMode="auto">
          <a:xfrm>
            <a:off x="1143000" y="5105400"/>
            <a:ext cx="3552120" cy="629280"/>
          </a:xfrm>
          <a:prstGeom prst="rect">
            <a:avLst/>
          </a:prstGeom>
          <a:noFill/>
          <a:ln w="9525">
            <a:noFill/>
            <a:miter lim="800000"/>
            <a:headEnd/>
            <a:tailEnd/>
          </a:ln>
          <a:effectLst/>
        </p:spPr>
      </p:pic>
      <p:cxnSp>
        <p:nvCxnSpPr>
          <p:cNvPr id="24" name="Straight Arrow Connector 23"/>
          <p:cNvCxnSpPr/>
          <p:nvPr/>
        </p:nvCxnSpPr>
        <p:spPr>
          <a:xfrm rot="5400000">
            <a:off x="3618706" y="3238500"/>
            <a:ext cx="534194"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276600" y="838200"/>
            <a:ext cx="2868286" cy="2031325"/>
          </a:xfrm>
          <a:prstGeom prst="rect">
            <a:avLst/>
          </a:prstGeom>
          <a:noFill/>
          <a:ln>
            <a:solidFill>
              <a:schemeClr val="tx1"/>
            </a:solidFill>
          </a:ln>
        </p:spPr>
        <p:txBody>
          <a:bodyPr wrap="square" rtlCol="0">
            <a:spAutoFit/>
          </a:bodyPr>
          <a:lstStyle/>
          <a:p>
            <a:r>
              <a:rPr lang="en-US" dirty="0" smtClean="0"/>
              <a:t>Each worker experiences idiosyncratic, </a:t>
            </a:r>
            <a:r>
              <a:rPr lang="en-US" dirty="0" err="1" smtClean="0"/>
              <a:t>iid</a:t>
            </a:r>
            <a:endParaRPr lang="en-US" dirty="0" smtClean="0"/>
          </a:p>
          <a:p>
            <a:r>
              <a:rPr lang="en-US" dirty="0" smtClean="0"/>
              <a:t>productivity shock. Least efficient are cut: </a:t>
            </a:r>
          </a:p>
          <a:p>
            <a:pPr>
              <a:buFont typeface="Arial" pitchFamily="34" charset="0"/>
              <a:buChar char="•"/>
            </a:pPr>
            <a:r>
              <a:rPr lang="en-US" dirty="0" smtClean="0"/>
              <a:t>Unilateral firm decision</a:t>
            </a:r>
          </a:p>
          <a:p>
            <a:pPr>
              <a:buFont typeface="Arial" pitchFamily="34" charset="0"/>
              <a:buChar char="•"/>
            </a:pPr>
            <a:r>
              <a:rPr lang="en-US" dirty="0" smtClean="0"/>
              <a:t>Cut determined by total surplus criterion</a:t>
            </a:r>
            <a:endParaRPr lang="en-US" dirty="0"/>
          </a:p>
        </p:txBody>
      </p:sp>
      <p:sp>
        <p:nvSpPr>
          <p:cNvPr id="27" name="TextBox 26"/>
          <p:cNvSpPr txBox="1"/>
          <p:nvPr/>
        </p:nvSpPr>
        <p:spPr>
          <a:xfrm>
            <a:off x="5867400" y="4343400"/>
            <a:ext cx="3088089" cy="1754326"/>
          </a:xfrm>
          <a:prstGeom prst="rect">
            <a:avLst/>
          </a:prstGeom>
          <a:noFill/>
          <a:ln>
            <a:solidFill>
              <a:schemeClr val="tx1"/>
            </a:solidFill>
          </a:ln>
        </p:spPr>
        <p:txBody>
          <a:bodyPr wrap="none" rtlCol="0">
            <a:spAutoFit/>
          </a:bodyPr>
          <a:lstStyle/>
          <a:p>
            <a:r>
              <a:rPr lang="en-US" dirty="0" smtClean="0"/>
              <a:t>Hours worked set according to </a:t>
            </a:r>
          </a:p>
          <a:p>
            <a:r>
              <a:rPr lang="en-US" dirty="0" smtClean="0"/>
              <a:t>an efficiency criterion:</a:t>
            </a:r>
          </a:p>
          <a:p>
            <a:endParaRPr lang="en-US" dirty="0" smtClean="0"/>
          </a:p>
          <a:p>
            <a:r>
              <a:rPr lang="en-US" dirty="0" smtClean="0"/>
              <a:t>Marginal value of worker to </a:t>
            </a:r>
          </a:p>
          <a:p>
            <a:r>
              <a:rPr lang="en-US" dirty="0" smtClean="0"/>
              <a:t>agency = marginal cost of</a:t>
            </a:r>
          </a:p>
          <a:p>
            <a:r>
              <a:rPr lang="en-US" dirty="0" smtClean="0"/>
              <a:t>labor for worker</a:t>
            </a:r>
            <a:endParaRPr lang="en-US" dirty="0"/>
          </a:p>
        </p:txBody>
      </p:sp>
      <p:cxnSp>
        <p:nvCxnSpPr>
          <p:cNvPr id="29" name="Straight Arrow Connector 28"/>
          <p:cNvCxnSpPr/>
          <p:nvPr/>
        </p:nvCxnSpPr>
        <p:spPr>
          <a:xfrm rot="5400000" flipH="1" flipV="1">
            <a:off x="5981700" y="3924300"/>
            <a:ext cx="838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6895306" y="3009900"/>
            <a:ext cx="991394"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781800" y="1752600"/>
            <a:ext cx="1933991" cy="646331"/>
          </a:xfrm>
          <a:prstGeom prst="rect">
            <a:avLst/>
          </a:prstGeom>
          <a:noFill/>
          <a:ln>
            <a:solidFill>
              <a:schemeClr val="tx1"/>
            </a:solidFill>
          </a:ln>
        </p:spPr>
        <p:txBody>
          <a:bodyPr wrap="none" rtlCol="0">
            <a:spAutoFit/>
          </a:bodyPr>
          <a:lstStyle/>
          <a:p>
            <a:r>
              <a:rPr lang="en-US" dirty="0" smtClean="0"/>
              <a:t>Agency employees</a:t>
            </a:r>
          </a:p>
          <a:p>
            <a:r>
              <a:rPr lang="en-US" dirty="0" smtClean="0"/>
              <a:t>sent to work</a:t>
            </a:r>
            <a:endParaRPr lang="en-US" dirty="0"/>
          </a:p>
        </p:txBody>
      </p:sp>
      <p:cxnSp>
        <p:nvCxnSpPr>
          <p:cNvPr id="35" name="Straight Arrow Connector 34"/>
          <p:cNvCxnSpPr/>
          <p:nvPr/>
        </p:nvCxnSpPr>
        <p:spPr>
          <a:xfrm rot="5400000">
            <a:off x="5295106" y="2400300"/>
            <a:ext cx="2210594"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324600" y="914400"/>
            <a:ext cx="1793504" cy="369332"/>
          </a:xfrm>
          <a:prstGeom prst="rect">
            <a:avLst/>
          </a:prstGeom>
          <a:noFill/>
          <a:ln>
            <a:solidFill>
              <a:schemeClr val="tx1"/>
            </a:solidFill>
          </a:ln>
        </p:spPr>
        <p:txBody>
          <a:bodyPr wrap="none" rtlCol="0">
            <a:spAutoFit/>
          </a:bodyPr>
          <a:lstStyle/>
          <a:p>
            <a:r>
              <a:rPr lang="en-US" dirty="0" smtClean="0"/>
              <a:t>Vacancies posted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1" grpId="0" animBg="1"/>
      <p:bldP spid="25" grpId="0" animBg="1"/>
      <p:bldP spid="27" grpId="0" animBg="1"/>
      <p:bldP spid="32" grpId="0" animBg="1"/>
      <p:bldP spid="3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r>
              <a:rPr lang="en-US" dirty="0" smtClean="0"/>
              <a:t>Timeline – labor market</a:t>
            </a:r>
            <a:endParaRPr lang="en-US" dirty="0"/>
          </a:p>
        </p:txBody>
      </p:sp>
      <p:sp>
        <p:nvSpPr>
          <p:cNvPr id="3" name="Content Placeholder 2"/>
          <p:cNvSpPr>
            <a:spLocks noGrp="1"/>
          </p:cNvSpPr>
          <p:nvPr>
            <p:ph idx="1"/>
          </p:nvPr>
        </p:nvSpPr>
        <p:spPr>
          <a:xfrm>
            <a:off x="457200" y="6400800"/>
            <a:ext cx="8229600" cy="182563"/>
          </a:xfrm>
        </p:spPr>
        <p:txBody>
          <a:bodyPr>
            <a:normAutofit fontScale="25000" lnSpcReduction="20000"/>
          </a:bodyPr>
          <a:lstStyle/>
          <a:p>
            <a:endParaRPr lang="en-US" dirty="0"/>
          </a:p>
        </p:txBody>
      </p:sp>
      <p:cxnSp>
        <p:nvCxnSpPr>
          <p:cNvPr id="5" name="Straight Connector 4"/>
          <p:cNvCxnSpPr/>
          <p:nvPr/>
        </p:nvCxnSpPr>
        <p:spPr>
          <a:xfrm>
            <a:off x="838200" y="3505200"/>
            <a:ext cx="74676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62000" y="3657600"/>
            <a:ext cx="261610" cy="369332"/>
          </a:xfrm>
          <a:prstGeom prst="rect">
            <a:avLst/>
          </a:prstGeom>
          <a:noFill/>
        </p:spPr>
        <p:txBody>
          <a:bodyPr wrap="none" rtlCol="0">
            <a:spAutoFit/>
          </a:bodyPr>
          <a:lstStyle/>
          <a:p>
            <a:r>
              <a:rPr lang="en-US" i="1" dirty="0" smtClean="0"/>
              <a:t>t</a:t>
            </a:r>
            <a:endParaRPr lang="en-US" i="1" dirty="0"/>
          </a:p>
        </p:txBody>
      </p:sp>
      <p:sp>
        <p:nvSpPr>
          <p:cNvPr id="7" name="TextBox 6"/>
          <p:cNvSpPr txBox="1"/>
          <p:nvPr/>
        </p:nvSpPr>
        <p:spPr>
          <a:xfrm>
            <a:off x="7848600" y="3581400"/>
            <a:ext cx="494046" cy="369332"/>
          </a:xfrm>
          <a:prstGeom prst="rect">
            <a:avLst/>
          </a:prstGeom>
          <a:noFill/>
        </p:spPr>
        <p:txBody>
          <a:bodyPr wrap="none" rtlCol="0">
            <a:spAutoFit/>
          </a:bodyPr>
          <a:lstStyle/>
          <a:p>
            <a:r>
              <a:rPr lang="en-US" i="1" dirty="0" smtClean="0"/>
              <a:t>t+1</a:t>
            </a:r>
            <a:endParaRPr lang="en-US" i="1" dirty="0"/>
          </a:p>
        </p:txBody>
      </p:sp>
      <p:cxnSp>
        <p:nvCxnSpPr>
          <p:cNvPr id="9" name="Straight Connector 8"/>
          <p:cNvCxnSpPr/>
          <p:nvPr/>
        </p:nvCxnSpPr>
        <p:spPr>
          <a:xfrm rot="5400000">
            <a:off x="1028700" y="3390900"/>
            <a:ext cx="228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7849394" y="3428206"/>
            <a:ext cx="152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flipH="1" flipV="1">
            <a:off x="2095500" y="3848100"/>
            <a:ext cx="685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81000" y="4272677"/>
            <a:ext cx="4800600" cy="2585323"/>
          </a:xfrm>
          <a:prstGeom prst="rect">
            <a:avLst/>
          </a:prstGeom>
          <a:noFill/>
          <a:ln>
            <a:solidFill>
              <a:schemeClr val="tx1"/>
            </a:solidFill>
          </a:ln>
        </p:spPr>
        <p:txBody>
          <a:bodyPr wrap="square" rtlCol="0">
            <a:spAutoFit/>
          </a:bodyPr>
          <a:lstStyle/>
          <a:p>
            <a:r>
              <a:rPr lang="en-US" dirty="0" smtClean="0"/>
              <a:t>Wages set</a:t>
            </a:r>
          </a:p>
          <a:p>
            <a:pPr marL="342900" indent="-342900">
              <a:buFont typeface="Arial" pitchFamily="34" charset="0"/>
              <a:buChar char="•"/>
            </a:pPr>
            <a:r>
              <a:rPr lang="en-US" dirty="0" smtClean="0"/>
              <a:t>If it’s a time to bargain, choose wage to solve</a:t>
            </a:r>
          </a:p>
          <a:p>
            <a:pPr marL="342900" indent="-342900">
              <a:buFont typeface="Arial" pitchFamily="34" charset="0"/>
              <a:buChar char="•"/>
            </a:pPr>
            <a:endParaRPr lang="en-US" dirty="0" smtClean="0"/>
          </a:p>
          <a:p>
            <a:pPr marL="342900" indent="-342900">
              <a:buFont typeface="Arial" pitchFamily="34" charset="0"/>
              <a:buChar char="•"/>
            </a:pPr>
            <a:endParaRPr lang="en-US" dirty="0" smtClean="0"/>
          </a:p>
          <a:p>
            <a:pPr marL="342900" indent="-342900">
              <a:buFont typeface="Arial" pitchFamily="34" charset="0"/>
              <a:buChar char="•"/>
            </a:pPr>
            <a:endParaRPr lang="en-US" dirty="0" smtClean="0"/>
          </a:p>
          <a:p>
            <a:pPr marL="342900" indent="-342900">
              <a:buFont typeface="Arial" pitchFamily="34" charset="0"/>
              <a:buChar char="•"/>
            </a:pPr>
            <a:endParaRPr lang="en-US" dirty="0" smtClean="0"/>
          </a:p>
          <a:p>
            <a:pPr marL="342900" indent="-342900">
              <a:buFont typeface="Arial" pitchFamily="34" charset="0"/>
              <a:buChar char="•"/>
            </a:pPr>
            <a:r>
              <a:rPr lang="en-US" dirty="0" smtClean="0"/>
              <a:t>Otherwise, do simple updating</a:t>
            </a:r>
          </a:p>
          <a:p>
            <a:pPr marL="342900" indent="-342900">
              <a:buFont typeface="Arial" pitchFamily="34" charset="0"/>
              <a:buChar char="•"/>
            </a:pPr>
            <a:endParaRPr lang="en-US" dirty="0" smtClean="0"/>
          </a:p>
          <a:p>
            <a:pPr marL="342900" indent="-342900">
              <a:buFont typeface="Arial" pitchFamily="34" charset="0"/>
              <a:buChar char="•"/>
            </a:pPr>
            <a:endParaRPr lang="en-US" dirty="0"/>
          </a:p>
        </p:txBody>
      </p:sp>
      <p:pic>
        <p:nvPicPr>
          <p:cNvPr id="2050" name="Picture 2"/>
          <p:cNvPicPr>
            <a:picLocks noChangeAspect="1" noChangeArrowheads="1"/>
          </p:cNvPicPr>
          <p:nvPr/>
        </p:nvPicPr>
        <p:blipFill>
          <a:blip r:embed="rId2"/>
          <a:srcRect/>
          <a:stretch>
            <a:fillRect/>
          </a:stretch>
        </p:blipFill>
        <p:spPr bwMode="auto">
          <a:xfrm>
            <a:off x="1143000" y="5105400"/>
            <a:ext cx="3552120" cy="629280"/>
          </a:xfrm>
          <a:prstGeom prst="rect">
            <a:avLst/>
          </a:prstGeom>
          <a:noFill/>
          <a:ln w="9525">
            <a:noFill/>
            <a:miter lim="800000"/>
            <a:headEnd/>
            <a:tailEnd/>
          </a:ln>
          <a:effectLst/>
        </p:spPr>
      </p:pic>
      <p:cxnSp>
        <p:nvCxnSpPr>
          <p:cNvPr id="24" name="Straight Arrow Connector 23"/>
          <p:cNvCxnSpPr/>
          <p:nvPr/>
        </p:nvCxnSpPr>
        <p:spPr>
          <a:xfrm rot="5400000">
            <a:off x="3618706" y="3238500"/>
            <a:ext cx="534194"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276600" y="838200"/>
            <a:ext cx="2868286" cy="2031325"/>
          </a:xfrm>
          <a:prstGeom prst="rect">
            <a:avLst/>
          </a:prstGeom>
          <a:noFill/>
          <a:ln>
            <a:solidFill>
              <a:schemeClr val="tx1"/>
            </a:solidFill>
          </a:ln>
        </p:spPr>
        <p:txBody>
          <a:bodyPr wrap="square" rtlCol="0">
            <a:spAutoFit/>
          </a:bodyPr>
          <a:lstStyle/>
          <a:p>
            <a:r>
              <a:rPr lang="en-US" dirty="0" smtClean="0"/>
              <a:t>Each worker experiences idiosyncratic, </a:t>
            </a:r>
            <a:r>
              <a:rPr lang="en-US" dirty="0" err="1" smtClean="0"/>
              <a:t>iid</a:t>
            </a:r>
            <a:endParaRPr lang="en-US" dirty="0" smtClean="0"/>
          </a:p>
          <a:p>
            <a:r>
              <a:rPr lang="en-US" dirty="0" smtClean="0"/>
              <a:t>productivity shock. Least efficient are cut: </a:t>
            </a:r>
          </a:p>
          <a:p>
            <a:pPr>
              <a:buFont typeface="Arial" pitchFamily="34" charset="0"/>
              <a:buChar char="•"/>
            </a:pPr>
            <a:r>
              <a:rPr lang="en-US" dirty="0" smtClean="0"/>
              <a:t>Unilateral firm decision</a:t>
            </a:r>
          </a:p>
          <a:p>
            <a:pPr>
              <a:buFont typeface="Arial" pitchFamily="34" charset="0"/>
              <a:buChar char="•"/>
            </a:pPr>
            <a:r>
              <a:rPr lang="en-US" dirty="0" smtClean="0"/>
              <a:t>Cut determined by total surplus criterion</a:t>
            </a:r>
            <a:endParaRPr lang="en-US" dirty="0"/>
          </a:p>
        </p:txBody>
      </p:sp>
      <p:sp>
        <p:nvSpPr>
          <p:cNvPr id="27" name="TextBox 26"/>
          <p:cNvSpPr txBox="1"/>
          <p:nvPr/>
        </p:nvSpPr>
        <p:spPr>
          <a:xfrm>
            <a:off x="5867400" y="4343400"/>
            <a:ext cx="3088089" cy="1754326"/>
          </a:xfrm>
          <a:prstGeom prst="rect">
            <a:avLst/>
          </a:prstGeom>
          <a:noFill/>
          <a:ln>
            <a:solidFill>
              <a:schemeClr val="tx1"/>
            </a:solidFill>
          </a:ln>
        </p:spPr>
        <p:txBody>
          <a:bodyPr wrap="none" rtlCol="0">
            <a:spAutoFit/>
          </a:bodyPr>
          <a:lstStyle/>
          <a:p>
            <a:r>
              <a:rPr lang="en-US" dirty="0" smtClean="0"/>
              <a:t>Hours worked set according to </a:t>
            </a:r>
          </a:p>
          <a:p>
            <a:r>
              <a:rPr lang="en-US" dirty="0" smtClean="0"/>
              <a:t>an efficiency criterion:</a:t>
            </a:r>
          </a:p>
          <a:p>
            <a:endParaRPr lang="en-US" dirty="0" smtClean="0"/>
          </a:p>
          <a:p>
            <a:r>
              <a:rPr lang="en-US" dirty="0" smtClean="0"/>
              <a:t>Marginal value of worker to </a:t>
            </a:r>
          </a:p>
          <a:p>
            <a:r>
              <a:rPr lang="en-US" dirty="0" smtClean="0"/>
              <a:t>agency = marginal cost of</a:t>
            </a:r>
          </a:p>
          <a:p>
            <a:r>
              <a:rPr lang="en-US" dirty="0" smtClean="0"/>
              <a:t>labor for worker</a:t>
            </a:r>
            <a:endParaRPr lang="en-US" dirty="0"/>
          </a:p>
        </p:txBody>
      </p:sp>
      <p:cxnSp>
        <p:nvCxnSpPr>
          <p:cNvPr id="29" name="Straight Arrow Connector 28"/>
          <p:cNvCxnSpPr/>
          <p:nvPr/>
        </p:nvCxnSpPr>
        <p:spPr>
          <a:xfrm rot="5400000" flipH="1" flipV="1">
            <a:off x="5981700" y="3924300"/>
            <a:ext cx="838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228600" y="1143000"/>
            <a:ext cx="2667000" cy="2057400"/>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r>
              <a:rPr lang="en-US" sz="2400" dirty="0" smtClean="0">
                <a:solidFill>
                  <a:schemeClr val="tx1"/>
                </a:solidFill>
              </a:rPr>
              <a:t>Bargaining internalizes nature of the job</a:t>
            </a:r>
            <a:endParaRPr lang="en-US" sz="24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P spid="2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normAutofit fontScale="90000"/>
          </a:bodyPr>
          <a:lstStyle/>
          <a:p>
            <a:r>
              <a:rPr lang="en-US" dirty="0" smtClean="0"/>
              <a:t>Extension to Incorporate Financial Frictions</a:t>
            </a:r>
            <a:endParaRPr lang="en-US" dirty="0"/>
          </a:p>
        </p:txBody>
      </p:sp>
      <p:sp>
        <p:nvSpPr>
          <p:cNvPr id="3" name="Content Placeholder 2"/>
          <p:cNvSpPr>
            <a:spLocks noGrp="1"/>
          </p:cNvSpPr>
          <p:nvPr>
            <p:ph idx="1"/>
          </p:nvPr>
        </p:nvSpPr>
        <p:spPr>
          <a:xfrm>
            <a:off x="457200" y="1371600"/>
            <a:ext cx="8229600" cy="5029200"/>
          </a:xfrm>
        </p:spPr>
        <p:txBody>
          <a:bodyPr>
            <a:normAutofit lnSpcReduction="10000"/>
          </a:bodyPr>
          <a:lstStyle/>
          <a:p>
            <a:r>
              <a:rPr lang="en-US" dirty="0" smtClean="0"/>
              <a:t>General idea:</a:t>
            </a:r>
          </a:p>
          <a:p>
            <a:pPr lvl="1"/>
            <a:r>
              <a:rPr lang="en-US" dirty="0" smtClean="0"/>
              <a:t>Standard model assumes borrowers and lenders are the same people..no conflict of interest</a:t>
            </a:r>
          </a:p>
          <a:p>
            <a:pPr lvl="1"/>
            <a:endParaRPr lang="en-US" dirty="0" smtClean="0"/>
          </a:p>
          <a:p>
            <a:pPr lvl="1"/>
            <a:r>
              <a:rPr lang="en-US" dirty="0" smtClean="0"/>
              <a:t>Financial friction models suppose borrowers and lenders are different people, with conflicting interests</a:t>
            </a:r>
          </a:p>
          <a:p>
            <a:pPr lvl="1"/>
            <a:endParaRPr lang="en-US" dirty="0" smtClean="0"/>
          </a:p>
          <a:p>
            <a:pPr lvl="1"/>
            <a:r>
              <a:rPr lang="en-US" dirty="0" smtClean="0"/>
              <a:t>Financial frictions: features of the relationship between borrowers and lenders adopted to mitigate conflict of interest.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sz="2400" dirty="0" smtClean="0"/>
              <a:t>Standard Model</a:t>
            </a:r>
            <a:endParaRPr lang="en-US" sz="2400" dirty="0"/>
          </a:p>
        </p:txBody>
      </p:sp>
      <p:sp>
        <p:nvSpPr>
          <p:cNvPr id="8" name="Content Placeholder 7"/>
          <p:cNvSpPr>
            <a:spLocks noGrp="1"/>
          </p:cNvSpPr>
          <p:nvPr>
            <p:ph idx="1"/>
          </p:nvPr>
        </p:nvSpPr>
        <p:spPr bwMode="auto">
          <a:xfrm>
            <a:off x="457200" y="3733800"/>
            <a:ext cx="8229600" cy="27432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buNone/>
            </a:pPr>
            <a:r>
              <a:rPr lang="en-US" sz="2400" dirty="0" smtClean="0"/>
              <a:t>Households</a:t>
            </a:r>
            <a:endParaRPr lang="en-US" dirty="0" smtClean="0"/>
          </a:p>
          <a:p>
            <a:pPr>
              <a:buNone/>
            </a:pPr>
            <a:endParaRPr lang="en-US" sz="1600" dirty="0" smtClean="0"/>
          </a:p>
          <a:p>
            <a:pPr>
              <a:buNone/>
            </a:pPr>
            <a:endParaRPr lang="en-US" sz="1600" dirty="0" smtClean="0"/>
          </a:p>
        </p:txBody>
      </p:sp>
      <p:sp>
        <p:nvSpPr>
          <p:cNvPr id="5" name="Oval 4"/>
          <p:cNvSpPr/>
          <p:nvPr/>
        </p:nvSpPr>
        <p:spPr bwMode="auto">
          <a:xfrm>
            <a:off x="2133600" y="1371600"/>
            <a:ext cx="4648200" cy="19812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2400" dirty="0" smtClean="0"/>
              <a:t>Firms</a:t>
            </a:r>
            <a:endParaRPr kumimoji="0" lang="en-US" sz="2400" b="0" i="0" u="none" strike="noStrike" cap="none" normalizeH="0" baseline="0" dirty="0" smtClean="0">
              <a:ln>
                <a:noFill/>
              </a:ln>
              <a:solidFill>
                <a:schemeClr val="tx1"/>
              </a:solidFill>
              <a:effectLst/>
              <a:latin typeface="Arial" charset="0"/>
              <a:cs typeface="Arial" charset="0"/>
            </a:endParaRPr>
          </a:p>
        </p:txBody>
      </p:sp>
      <p:cxnSp>
        <p:nvCxnSpPr>
          <p:cNvPr id="10" name="Straight Arrow Connector 9"/>
          <p:cNvCxnSpPr/>
          <p:nvPr/>
        </p:nvCxnSpPr>
        <p:spPr bwMode="auto">
          <a:xfrm rot="5400000" flipH="1" flipV="1">
            <a:off x="2362200" y="3429000"/>
            <a:ext cx="685800" cy="76200"/>
          </a:xfrm>
          <a:prstGeom prst="straightConnector1">
            <a:avLst/>
          </a:prstGeom>
          <a:solidFill>
            <a:schemeClr val="bg1"/>
          </a:solidFill>
          <a:ln w="9525"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rot="16200000" flipV="1">
            <a:off x="5791200" y="3352800"/>
            <a:ext cx="533400" cy="228600"/>
          </a:xfrm>
          <a:prstGeom prst="straightConnector1">
            <a:avLst/>
          </a:prstGeom>
          <a:solidFill>
            <a:schemeClr val="bg1"/>
          </a:solidFill>
          <a:ln w="9525" cap="flat" cmpd="sng" algn="ctr">
            <a:solidFill>
              <a:schemeClr val="tx1"/>
            </a:solidFill>
            <a:prstDash val="solid"/>
            <a:round/>
            <a:headEnd type="none" w="med" len="med"/>
            <a:tailEnd type="arrow"/>
          </a:ln>
          <a:effectLst/>
        </p:spPr>
      </p:cxnSp>
      <p:sp>
        <p:nvSpPr>
          <p:cNvPr id="13" name="TextBox 12"/>
          <p:cNvSpPr txBox="1"/>
          <p:nvPr/>
        </p:nvSpPr>
        <p:spPr>
          <a:xfrm>
            <a:off x="1143000" y="3276600"/>
            <a:ext cx="1467068" cy="369332"/>
          </a:xfrm>
          <a:prstGeom prst="rect">
            <a:avLst/>
          </a:prstGeom>
          <a:noFill/>
        </p:spPr>
        <p:txBody>
          <a:bodyPr wrap="none" rtlCol="0">
            <a:spAutoFit/>
          </a:bodyPr>
          <a:lstStyle/>
          <a:p>
            <a:r>
              <a:rPr lang="en-US" dirty="0" smtClean="0"/>
              <a:t>Supply labor</a:t>
            </a:r>
            <a:endParaRPr lang="en-US" dirty="0"/>
          </a:p>
        </p:txBody>
      </p:sp>
      <p:sp>
        <p:nvSpPr>
          <p:cNvPr id="14" name="TextBox 13"/>
          <p:cNvSpPr txBox="1"/>
          <p:nvPr/>
        </p:nvSpPr>
        <p:spPr>
          <a:xfrm>
            <a:off x="6096000" y="3124200"/>
            <a:ext cx="1402948" cy="369332"/>
          </a:xfrm>
          <a:prstGeom prst="rect">
            <a:avLst/>
          </a:prstGeom>
          <a:noFill/>
        </p:spPr>
        <p:txBody>
          <a:bodyPr wrap="none" rtlCol="0">
            <a:spAutoFit/>
          </a:bodyPr>
          <a:lstStyle/>
          <a:p>
            <a:r>
              <a:rPr lang="en-US" dirty="0" smtClean="0"/>
              <a:t>Rent capital</a:t>
            </a:r>
            <a:endParaRPr lang="en-US" dirty="0"/>
          </a:p>
        </p:txBody>
      </p:sp>
      <p:sp>
        <p:nvSpPr>
          <p:cNvPr id="15" name="Freeform 14"/>
          <p:cNvSpPr/>
          <p:nvPr/>
        </p:nvSpPr>
        <p:spPr bwMode="auto">
          <a:xfrm>
            <a:off x="369888" y="1952625"/>
            <a:ext cx="1887537" cy="2486025"/>
          </a:xfrm>
          <a:custGeom>
            <a:avLst/>
            <a:gdLst>
              <a:gd name="connsiteX0" fmla="*/ 1887537 w 1887537"/>
              <a:gd name="connsiteY0" fmla="*/ 0 h 2486025"/>
              <a:gd name="connsiteX1" fmla="*/ 963612 w 1887537"/>
              <a:gd name="connsiteY1" fmla="*/ 200025 h 2486025"/>
              <a:gd name="connsiteX2" fmla="*/ 134937 w 1887537"/>
              <a:gd name="connsiteY2" fmla="*/ 1143000 h 2486025"/>
              <a:gd name="connsiteX3" fmla="*/ 153987 w 1887537"/>
              <a:gd name="connsiteY3" fmla="*/ 2486025 h 2486025"/>
              <a:gd name="connsiteX4" fmla="*/ 153987 w 1887537"/>
              <a:gd name="connsiteY4" fmla="*/ 2486025 h 2486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537" h="2486025">
                <a:moveTo>
                  <a:pt x="1887537" y="0"/>
                </a:moveTo>
                <a:cubicBezTo>
                  <a:pt x="1571624" y="4762"/>
                  <a:pt x="1255712" y="9525"/>
                  <a:pt x="963612" y="200025"/>
                </a:cubicBezTo>
                <a:cubicBezTo>
                  <a:pt x="671512" y="390525"/>
                  <a:pt x="269874" y="762000"/>
                  <a:pt x="134937" y="1143000"/>
                </a:cubicBezTo>
                <a:cubicBezTo>
                  <a:pt x="0" y="1524000"/>
                  <a:pt x="153987" y="2486025"/>
                  <a:pt x="153987" y="2486025"/>
                </a:cubicBezTo>
                <a:lnTo>
                  <a:pt x="153987" y="2486025"/>
                </a:lnTo>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cxnSp>
        <p:nvCxnSpPr>
          <p:cNvPr id="17" name="Straight Arrow Connector 16"/>
          <p:cNvCxnSpPr>
            <a:stCxn id="15" idx="3"/>
          </p:cNvCxnSpPr>
          <p:nvPr/>
        </p:nvCxnSpPr>
        <p:spPr bwMode="auto">
          <a:xfrm>
            <a:off x="523875" y="4438650"/>
            <a:ext cx="85725" cy="133350"/>
          </a:xfrm>
          <a:prstGeom prst="straightConnector1">
            <a:avLst/>
          </a:prstGeom>
          <a:solidFill>
            <a:schemeClr val="bg1"/>
          </a:solidFill>
          <a:ln w="9525" cap="flat" cmpd="sng" algn="ctr">
            <a:solidFill>
              <a:schemeClr val="tx1"/>
            </a:solidFill>
            <a:prstDash val="solid"/>
            <a:round/>
            <a:headEnd type="none" w="med" len="med"/>
            <a:tailEnd type="arrow"/>
          </a:ln>
          <a:effectLst/>
        </p:spPr>
      </p:cxnSp>
      <p:sp>
        <p:nvSpPr>
          <p:cNvPr id="18" name="Freeform 17"/>
          <p:cNvSpPr/>
          <p:nvPr/>
        </p:nvSpPr>
        <p:spPr bwMode="auto">
          <a:xfrm>
            <a:off x="6772275" y="2038350"/>
            <a:ext cx="1824037" cy="2257425"/>
          </a:xfrm>
          <a:custGeom>
            <a:avLst/>
            <a:gdLst>
              <a:gd name="connsiteX0" fmla="*/ 0 w 1824037"/>
              <a:gd name="connsiteY0" fmla="*/ 0 h 2257425"/>
              <a:gd name="connsiteX1" fmla="*/ 847725 w 1824037"/>
              <a:gd name="connsiteY1" fmla="*/ 323850 h 2257425"/>
              <a:gd name="connsiteX2" fmla="*/ 1685925 w 1824037"/>
              <a:gd name="connsiteY2" fmla="*/ 1152525 h 2257425"/>
              <a:gd name="connsiteX3" fmla="*/ 1676400 w 1824037"/>
              <a:gd name="connsiteY3" fmla="*/ 2257425 h 2257425"/>
              <a:gd name="connsiteX4" fmla="*/ 1676400 w 1824037"/>
              <a:gd name="connsiteY4" fmla="*/ 2257425 h 225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037" h="2257425">
                <a:moveTo>
                  <a:pt x="0" y="0"/>
                </a:moveTo>
                <a:cubicBezTo>
                  <a:pt x="283369" y="65881"/>
                  <a:pt x="566738" y="131763"/>
                  <a:pt x="847725" y="323850"/>
                </a:cubicBezTo>
                <a:cubicBezTo>
                  <a:pt x="1128713" y="515938"/>
                  <a:pt x="1547813" y="830263"/>
                  <a:pt x="1685925" y="1152525"/>
                </a:cubicBezTo>
                <a:cubicBezTo>
                  <a:pt x="1824037" y="1474787"/>
                  <a:pt x="1676400" y="2257425"/>
                  <a:pt x="1676400" y="2257425"/>
                </a:cubicBezTo>
                <a:lnTo>
                  <a:pt x="1676400" y="2257425"/>
                </a:lnTo>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cxnSp>
        <p:nvCxnSpPr>
          <p:cNvPr id="20" name="Straight Arrow Connector 19"/>
          <p:cNvCxnSpPr>
            <a:stCxn id="18" idx="3"/>
          </p:cNvCxnSpPr>
          <p:nvPr/>
        </p:nvCxnSpPr>
        <p:spPr bwMode="auto">
          <a:xfrm flipH="1">
            <a:off x="8382000" y="4295775"/>
            <a:ext cx="66675" cy="123825"/>
          </a:xfrm>
          <a:prstGeom prst="straightConnector1">
            <a:avLst/>
          </a:prstGeom>
          <a:solidFill>
            <a:schemeClr val="bg1"/>
          </a:solidFill>
          <a:ln w="9525" cap="flat" cmpd="sng" algn="ctr">
            <a:solidFill>
              <a:schemeClr val="tx1"/>
            </a:solidFill>
            <a:prstDash val="solid"/>
            <a:round/>
            <a:headEnd type="none" w="med" len="med"/>
            <a:tailEnd type="arrow"/>
          </a:ln>
          <a:effectLst/>
        </p:spPr>
      </p:cxnSp>
      <p:sp>
        <p:nvSpPr>
          <p:cNvPr id="21" name="TextBox 20"/>
          <p:cNvSpPr txBox="1"/>
          <p:nvPr/>
        </p:nvSpPr>
        <p:spPr>
          <a:xfrm>
            <a:off x="152400" y="1600200"/>
            <a:ext cx="1492716" cy="369332"/>
          </a:xfrm>
          <a:prstGeom prst="rect">
            <a:avLst/>
          </a:prstGeom>
          <a:noFill/>
        </p:spPr>
        <p:txBody>
          <a:bodyPr wrap="none" rtlCol="0">
            <a:spAutoFit/>
          </a:bodyPr>
          <a:lstStyle/>
          <a:p>
            <a:r>
              <a:rPr lang="en-US" dirty="0" smtClean="0"/>
              <a:t>consumption</a:t>
            </a:r>
            <a:endParaRPr lang="en-US" dirty="0"/>
          </a:p>
        </p:txBody>
      </p:sp>
      <p:sp>
        <p:nvSpPr>
          <p:cNvPr id="22" name="TextBox 21"/>
          <p:cNvSpPr txBox="1"/>
          <p:nvPr/>
        </p:nvSpPr>
        <p:spPr>
          <a:xfrm>
            <a:off x="7010400" y="1752600"/>
            <a:ext cx="2005677" cy="369332"/>
          </a:xfrm>
          <a:prstGeom prst="rect">
            <a:avLst/>
          </a:prstGeom>
          <a:noFill/>
        </p:spPr>
        <p:txBody>
          <a:bodyPr wrap="none" rtlCol="0">
            <a:spAutoFit/>
          </a:bodyPr>
          <a:lstStyle/>
          <a:p>
            <a:r>
              <a:rPr lang="en-US" dirty="0" smtClean="0"/>
              <a:t>Investment goods</a:t>
            </a:r>
            <a:endParaRPr lang="en-US" dirty="0"/>
          </a:p>
        </p:txBody>
      </p:sp>
      <p:pic>
        <p:nvPicPr>
          <p:cNvPr id="4099" name="Picture 3"/>
          <p:cNvPicPr>
            <a:picLocks noChangeAspect="1" noChangeArrowheads="1"/>
          </p:cNvPicPr>
          <p:nvPr/>
        </p:nvPicPr>
        <p:blipFill>
          <a:blip r:embed="rId3"/>
          <a:srcRect/>
          <a:stretch>
            <a:fillRect/>
          </a:stretch>
        </p:blipFill>
        <p:spPr bwMode="auto">
          <a:xfrm>
            <a:off x="1752600" y="4572000"/>
            <a:ext cx="5410944" cy="443520"/>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a:srcRect/>
          <a:stretch>
            <a:fillRect/>
          </a:stretch>
        </p:blipFill>
        <p:spPr bwMode="auto">
          <a:xfrm>
            <a:off x="3048000" y="5029200"/>
            <a:ext cx="2963520" cy="665280"/>
          </a:xfrm>
          <a:prstGeom prst="rect">
            <a:avLst/>
          </a:prstGeom>
          <a:noFill/>
          <a:ln w="9525">
            <a:noFill/>
            <a:miter lim="800000"/>
            <a:headEnd/>
            <a:tailEnd/>
          </a:ln>
          <a:effectLst/>
        </p:spPr>
      </p:pic>
      <p:pic>
        <p:nvPicPr>
          <p:cNvPr id="4101" name="Picture 5"/>
          <p:cNvPicPr>
            <a:picLocks noChangeAspect="1" noChangeArrowheads="1"/>
          </p:cNvPicPr>
          <p:nvPr/>
        </p:nvPicPr>
        <p:blipFill>
          <a:blip r:embed="rId5"/>
          <a:srcRect/>
          <a:stretch>
            <a:fillRect/>
          </a:stretch>
        </p:blipFill>
        <p:spPr bwMode="auto">
          <a:xfrm>
            <a:off x="1905000" y="5715000"/>
            <a:ext cx="5391360" cy="48384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9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10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P spid="5" grpId="0" animBg="1"/>
      <p:bldP spid="13" grpId="0"/>
      <p:bldP spid="14" grpId="0"/>
      <p:bldP spid="15" grpId="0" animBg="1"/>
      <p:bldP spid="18" grpId="0" animBg="1"/>
      <p:bldP spid="21" grpId="0"/>
      <p:bldP spid="2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152400"/>
            <a:ext cx="8915400" cy="944563"/>
          </a:xfrm>
        </p:spPr>
        <p:txBody>
          <a:bodyPr/>
          <a:lstStyle/>
          <a:p>
            <a:pPr eaLnBrk="1" hangingPunct="1"/>
            <a:r>
              <a:rPr lang="en-US" sz="3600" smtClean="0"/>
              <a:t>Frictions in Financing of Physical Capital</a:t>
            </a:r>
          </a:p>
        </p:txBody>
      </p:sp>
      <p:sp>
        <p:nvSpPr>
          <p:cNvPr id="7171" name="Content Placeholder 2"/>
          <p:cNvSpPr>
            <a:spLocks noGrp="1"/>
          </p:cNvSpPr>
          <p:nvPr>
            <p:ph idx="1"/>
          </p:nvPr>
        </p:nvSpPr>
        <p:spPr/>
        <p:txBody>
          <a:bodyPr/>
          <a:lstStyle/>
          <a:p>
            <a:pPr eaLnBrk="1" hangingPunct="1"/>
            <a:endParaRPr lang="en-US" smtClean="0"/>
          </a:p>
        </p:txBody>
      </p:sp>
      <p:sp>
        <p:nvSpPr>
          <p:cNvPr id="4" name="Oval 3"/>
          <p:cNvSpPr>
            <a:spLocks noChangeArrowheads="1"/>
          </p:cNvSpPr>
          <p:nvPr/>
        </p:nvSpPr>
        <p:spPr bwMode="auto">
          <a:xfrm>
            <a:off x="0" y="2438400"/>
            <a:ext cx="3733800" cy="2743200"/>
          </a:xfrm>
          <a:prstGeom prst="ellipse">
            <a:avLst/>
          </a:prstGeom>
          <a:solidFill>
            <a:schemeClr val="bg1"/>
          </a:solidFill>
          <a:ln w="9525" algn="ctr">
            <a:solidFill>
              <a:schemeClr val="tx1"/>
            </a:solidFill>
            <a:round/>
            <a:headEnd/>
            <a:tailEnd/>
          </a:ln>
        </p:spPr>
        <p:txBody>
          <a:bodyPr/>
          <a:lstStyle/>
          <a:p>
            <a:pPr algn="ctr"/>
            <a:r>
              <a:rPr lang="en-US" sz="2400"/>
              <a:t>Savers</a:t>
            </a:r>
          </a:p>
          <a:p>
            <a:pPr algn="ctr"/>
            <a:endParaRPr lang="en-US" sz="2400"/>
          </a:p>
          <a:p>
            <a:pPr algn="ctr"/>
            <a:r>
              <a:rPr lang="en-US" sz="2400"/>
              <a:t>Have money, but no ideas</a:t>
            </a:r>
          </a:p>
        </p:txBody>
      </p:sp>
      <p:sp>
        <p:nvSpPr>
          <p:cNvPr id="5" name="Oval 4"/>
          <p:cNvSpPr>
            <a:spLocks noChangeArrowheads="1"/>
          </p:cNvSpPr>
          <p:nvPr/>
        </p:nvSpPr>
        <p:spPr bwMode="auto">
          <a:xfrm>
            <a:off x="4800600" y="2438400"/>
            <a:ext cx="3962400" cy="2743200"/>
          </a:xfrm>
          <a:prstGeom prst="ellipse">
            <a:avLst/>
          </a:prstGeom>
          <a:solidFill>
            <a:schemeClr val="bg1"/>
          </a:solidFill>
          <a:ln w="9525" algn="ctr">
            <a:solidFill>
              <a:schemeClr val="tx1"/>
            </a:solidFill>
            <a:round/>
            <a:headEnd/>
            <a:tailEnd/>
          </a:ln>
        </p:spPr>
        <p:txBody>
          <a:bodyPr/>
          <a:lstStyle/>
          <a:p>
            <a:pPr algn="ctr"/>
            <a:r>
              <a:rPr lang="en-US" sz="2400"/>
              <a:t>Investors</a:t>
            </a:r>
          </a:p>
          <a:p>
            <a:pPr algn="ctr"/>
            <a:r>
              <a:rPr lang="en-US" sz="2400"/>
              <a:t>(‘entrepreneurs’)</a:t>
            </a:r>
          </a:p>
          <a:p>
            <a:pPr algn="ctr"/>
            <a:endParaRPr lang="en-US" sz="2400"/>
          </a:p>
          <a:p>
            <a:pPr algn="ctr"/>
            <a:r>
              <a:rPr lang="en-US" sz="2400"/>
              <a:t>Have ideas, but not enough money.</a:t>
            </a:r>
          </a:p>
        </p:txBody>
      </p:sp>
      <p:sp>
        <p:nvSpPr>
          <p:cNvPr id="8" name="Freeform 7"/>
          <p:cNvSpPr>
            <a:spLocks noChangeArrowheads="1"/>
          </p:cNvSpPr>
          <p:nvPr/>
        </p:nvSpPr>
        <p:spPr bwMode="auto">
          <a:xfrm>
            <a:off x="1962150" y="1482725"/>
            <a:ext cx="4267200" cy="688975"/>
          </a:xfrm>
          <a:custGeom>
            <a:avLst/>
            <a:gdLst>
              <a:gd name="T0" fmla="*/ 0 w 4267200"/>
              <a:gd name="T1" fmla="*/ 688975 h 688975"/>
              <a:gd name="T2" fmla="*/ 914400 w 4267200"/>
              <a:gd name="T3" fmla="*/ 241300 h 688975"/>
              <a:gd name="T4" fmla="*/ 2486024 w 4267200"/>
              <a:gd name="T5" fmla="*/ 69850 h 688975"/>
              <a:gd name="T6" fmla="*/ 4267200 w 4267200"/>
              <a:gd name="T7" fmla="*/ 660400 h 688975"/>
              <a:gd name="T8" fmla="*/ 4267200 w 4267200"/>
              <a:gd name="T9" fmla="*/ 660400 h 688975"/>
              <a:gd name="T10" fmla="*/ 0 60000 65536"/>
              <a:gd name="T11" fmla="*/ 0 60000 65536"/>
              <a:gd name="T12" fmla="*/ 0 60000 65536"/>
              <a:gd name="T13" fmla="*/ 0 60000 65536"/>
              <a:gd name="T14" fmla="*/ 0 60000 65536"/>
              <a:gd name="T15" fmla="*/ 0 w 4267200"/>
              <a:gd name="T16" fmla="*/ 0 h 688975"/>
              <a:gd name="T17" fmla="*/ 4267200 w 4267200"/>
              <a:gd name="T18" fmla="*/ 688975 h 688975"/>
            </a:gdLst>
            <a:ahLst/>
            <a:cxnLst>
              <a:cxn ang="T10">
                <a:pos x="T0" y="T1"/>
              </a:cxn>
              <a:cxn ang="T11">
                <a:pos x="T2" y="T3"/>
              </a:cxn>
              <a:cxn ang="T12">
                <a:pos x="T4" y="T5"/>
              </a:cxn>
              <a:cxn ang="T13">
                <a:pos x="T6" y="T7"/>
              </a:cxn>
              <a:cxn ang="T14">
                <a:pos x="T8" y="T9"/>
              </a:cxn>
            </a:cxnLst>
            <a:rect l="T15" t="T16" r="T17" b="T18"/>
            <a:pathLst>
              <a:path w="4267200" h="688975">
                <a:moveTo>
                  <a:pt x="0" y="688975"/>
                </a:moveTo>
                <a:cubicBezTo>
                  <a:pt x="250031" y="516731"/>
                  <a:pt x="500063" y="344487"/>
                  <a:pt x="914400" y="241300"/>
                </a:cubicBezTo>
                <a:cubicBezTo>
                  <a:pt x="1328737" y="138113"/>
                  <a:pt x="1927225" y="0"/>
                  <a:pt x="2486025" y="69850"/>
                </a:cubicBezTo>
                <a:cubicBezTo>
                  <a:pt x="3044825" y="139700"/>
                  <a:pt x="4267200" y="660400"/>
                  <a:pt x="4267200" y="660400"/>
                </a:cubicBezTo>
              </a:path>
            </a:pathLst>
          </a:custGeom>
          <a:solidFill>
            <a:schemeClr val="bg1"/>
          </a:solidFill>
          <a:ln w="9525" algn="ctr">
            <a:solidFill>
              <a:schemeClr val="tx1"/>
            </a:solidFill>
            <a:round/>
            <a:headEnd/>
            <a:tailEnd/>
          </a:ln>
        </p:spPr>
        <p:txBody>
          <a:bodyPr/>
          <a:lstStyle/>
          <a:p>
            <a:endParaRPr lang="en-US"/>
          </a:p>
        </p:txBody>
      </p:sp>
      <p:cxnSp>
        <p:nvCxnSpPr>
          <p:cNvPr id="10" name="Straight Arrow Connector 9"/>
          <p:cNvCxnSpPr>
            <a:cxnSpLocks noChangeShapeType="1"/>
            <a:stCxn id="8" idx="3"/>
          </p:cNvCxnSpPr>
          <p:nvPr/>
        </p:nvCxnSpPr>
        <p:spPr bwMode="auto">
          <a:xfrm>
            <a:off x="6229350" y="2143125"/>
            <a:ext cx="400050" cy="142875"/>
          </a:xfrm>
          <a:prstGeom prst="straightConnector1">
            <a:avLst/>
          </a:prstGeom>
          <a:noFill/>
          <a:ln w="9525" algn="ctr">
            <a:solidFill>
              <a:schemeClr val="tx1"/>
            </a:solidFill>
            <a:round/>
            <a:headEnd/>
            <a:tailEnd type="arrow" w="med" len="med"/>
          </a:ln>
        </p:spPr>
      </p:cxnSp>
      <p:sp>
        <p:nvSpPr>
          <p:cNvPr id="11" name="TextBox 10"/>
          <p:cNvSpPr txBox="1">
            <a:spLocks noChangeArrowheads="1"/>
          </p:cNvSpPr>
          <p:nvPr/>
        </p:nvSpPr>
        <p:spPr bwMode="auto">
          <a:xfrm>
            <a:off x="3733800" y="1981200"/>
            <a:ext cx="877888" cy="369888"/>
          </a:xfrm>
          <a:prstGeom prst="rect">
            <a:avLst/>
          </a:prstGeom>
          <a:noFill/>
          <a:ln w="9525">
            <a:noFill/>
            <a:miter lim="800000"/>
            <a:headEnd/>
            <a:tailEnd/>
          </a:ln>
        </p:spPr>
        <p:txBody>
          <a:bodyPr wrap="none">
            <a:spAutoFit/>
          </a:bodyPr>
          <a:lstStyle/>
          <a:p>
            <a:r>
              <a:rPr lang="en-US"/>
              <a:t>Money</a:t>
            </a:r>
          </a:p>
        </p:txBody>
      </p:sp>
      <p:pic>
        <p:nvPicPr>
          <p:cNvPr id="2051" name="Picture 3" descr="C:\Program Files\Microsoft Office\MEDIA\CAGCAT10\j0291984.wmf"/>
          <p:cNvPicPr>
            <a:picLocks noChangeAspect="1" noChangeArrowheads="1"/>
          </p:cNvPicPr>
          <p:nvPr/>
        </p:nvPicPr>
        <p:blipFill>
          <a:blip r:embed="rId2"/>
          <a:srcRect/>
          <a:stretch>
            <a:fillRect/>
          </a:stretch>
        </p:blipFill>
        <p:spPr bwMode="auto">
          <a:xfrm>
            <a:off x="6019800" y="4572000"/>
            <a:ext cx="1808163" cy="1914525"/>
          </a:xfrm>
          <a:prstGeom prst="rect">
            <a:avLst/>
          </a:prstGeom>
          <a:noFill/>
          <a:ln w="9525">
            <a:noFill/>
            <a:miter lim="800000"/>
            <a:headEnd/>
            <a:tailEnd/>
          </a:ln>
        </p:spPr>
      </p:pic>
      <p:pic>
        <p:nvPicPr>
          <p:cNvPr id="2052" name="Picture 4" descr="C:\Program Files\Microsoft Office\MEDIA\CAGCAT10\j0285698.wmf"/>
          <p:cNvPicPr>
            <a:picLocks noChangeAspect="1" noChangeArrowheads="1"/>
          </p:cNvPicPr>
          <p:nvPr/>
        </p:nvPicPr>
        <p:blipFill>
          <a:blip r:embed="rId3"/>
          <a:srcRect/>
          <a:stretch>
            <a:fillRect/>
          </a:stretch>
        </p:blipFill>
        <p:spPr bwMode="auto">
          <a:xfrm>
            <a:off x="838200" y="4724400"/>
            <a:ext cx="1706563" cy="18240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1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52400" y="152400"/>
            <a:ext cx="8534400" cy="1143000"/>
          </a:xfrm>
        </p:spPr>
        <p:txBody>
          <a:bodyPr/>
          <a:lstStyle/>
          <a:p>
            <a:pPr eaLnBrk="1" hangingPunct="1"/>
            <a:r>
              <a:rPr lang="en-US" sz="3600" smtClean="0"/>
              <a:t>Frictions in Financing of Physical Capital</a:t>
            </a:r>
          </a:p>
        </p:txBody>
      </p:sp>
      <p:sp>
        <p:nvSpPr>
          <p:cNvPr id="4" name="Oval 3"/>
          <p:cNvSpPr>
            <a:spLocks noChangeArrowheads="1"/>
          </p:cNvSpPr>
          <p:nvPr/>
        </p:nvSpPr>
        <p:spPr bwMode="auto">
          <a:xfrm>
            <a:off x="0" y="2438400"/>
            <a:ext cx="3733800" cy="2743200"/>
          </a:xfrm>
          <a:prstGeom prst="ellipse">
            <a:avLst/>
          </a:prstGeom>
          <a:solidFill>
            <a:schemeClr val="bg1"/>
          </a:solidFill>
          <a:ln w="9525" algn="ctr">
            <a:solidFill>
              <a:schemeClr val="tx1"/>
            </a:solidFill>
            <a:round/>
            <a:headEnd/>
            <a:tailEnd/>
          </a:ln>
        </p:spPr>
        <p:txBody>
          <a:bodyPr/>
          <a:lstStyle/>
          <a:p>
            <a:pPr algn="ctr"/>
            <a:r>
              <a:rPr lang="en-US" sz="2400"/>
              <a:t>Savers</a:t>
            </a:r>
          </a:p>
          <a:p>
            <a:pPr algn="ctr"/>
            <a:endParaRPr lang="en-US" sz="2400"/>
          </a:p>
          <a:p>
            <a:pPr algn="ctr"/>
            <a:r>
              <a:rPr lang="en-US" sz="2400"/>
              <a:t>Have money, but no ideas</a:t>
            </a:r>
          </a:p>
        </p:txBody>
      </p:sp>
      <p:sp>
        <p:nvSpPr>
          <p:cNvPr id="5" name="Oval 4"/>
          <p:cNvSpPr>
            <a:spLocks noChangeArrowheads="1"/>
          </p:cNvSpPr>
          <p:nvPr/>
        </p:nvSpPr>
        <p:spPr bwMode="auto">
          <a:xfrm>
            <a:off x="4800600" y="2438400"/>
            <a:ext cx="3962400" cy="2743200"/>
          </a:xfrm>
          <a:prstGeom prst="ellipse">
            <a:avLst/>
          </a:prstGeom>
          <a:solidFill>
            <a:schemeClr val="bg1"/>
          </a:solidFill>
          <a:ln w="9525" algn="ctr">
            <a:solidFill>
              <a:schemeClr val="tx1"/>
            </a:solidFill>
            <a:round/>
            <a:headEnd/>
            <a:tailEnd/>
          </a:ln>
        </p:spPr>
        <p:txBody>
          <a:bodyPr/>
          <a:lstStyle/>
          <a:p>
            <a:pPr algn="ctr"/>
            <a:r>
              <a:rPr lang="en-US" sz="2400"/>
              <a:t>Investors</a:t>
            </a:r>
          </a:p>
          <a:p>
            <a:pPr algn="ctr"/>
            <a:r>
              <a:rPr lang="en-US" sz="2400"/>
              <a:t>(‘entrepreneurs’)</a:t>
            </a:r>
          </a:p>
          <a:p>
            <a:pPr algn="ctr"/>
            <a:endParaRPr lang="en-US" sz="2400"/>
          </a:p>
          <a:p>
            <a:pPr algn="ctr"/>
            <a:r>
              <a:rPr lang="en-US" sz="2400"/>
              <a:t>Problem: ‘stuff’ happens.</a:t>
            </a:r>
          </a:p>
        </p:txBody>
      </p:sp>
      <p:sp>
        <p:nvSpPr>
          <p:cNvPr id="8" name="Freeform 7"/>
          <p:cNvSpPr>
            <a:spLocks noChangeArrowheads="1"/>
          </p:cNvSpPr>
          <p:nvPr/>
        </p:nvSpPr>
        <p:spPr bwMode="auto">
          <a:xfrm>
            <a:off x="1962150" y="1482725"/>
            <a:ext cx="4267200" cy="688975"/>
          </a:xfrm>
          <a:custGeom>
            <a:avLst/>
            <a:gdLst>
              <a:gd name="T0" fmla="*/ 0 w 4267200"/>
              <a:gd name="T1" fmla="*/ 688975 h 688975"/>
              <a:gd name="T2" fmla="*/ 914400 w 4267200"/>
              <a:gd name="T3" fmla="*/ 241300 h 688975"/>
              <a:gd name="T4" fmla="*/ 2486024 w 4267200"/>
              <a:gd name="T5" fmla="*/ 69850 h 688975"/>
              <a:gd name="T6" fmla="*/ 4267200 w 4267200"/>
              <a:gd name="T7" fmla="*/ 660400 h 688975"/>
              <a:gd name="T8" fmla="*/ 4267200 w 4267200"/>
              <a:gd name="T9" fmla="*/ 660400 h 688975"/>
              <a:gd name="T10" fmla="*/ 0 60000 65536"/>
              <a:gd name="T11" fmla="*/ 0 60000 65536"/>
              <a:gd name="T12" fmla="*/ 0 60000 65536"/>
              <a:gd name="T13" fmla="*/ 0 60000 65536"/>
              <a:gd name="T14" fmla="*/ 0 60000 65536"/>
              <a:gd name="T15" fmla="*/ 0 w 4267200"/>
              <a:gd name="T16" fmla="*/ 0 h 688975"/>
              <a:gd name="T17" fmla="*/ 4267200 w 4267200"/>
              <a:gd name="T18" fmla="*/ 688975 h 688975"/>
            </a:gdLst>
            <a:ahLst/>
            <a:cxnLst>
              <a:cxn ang="T10">
                <a:pos x="T0" y="T1"/>
              </a:cxn>
              <a:cxn ang="T11">
                <a:pos x="T2" y="T3"/>
              </a:cxn>
              <a:cxn ang="T12">
                <a:pos x="T4" y="T5"/>
              </a:cxn>
              <a:cxn ang="T13">
                <a:pos x="T6" y="T7"/>
              </a:cxn>
              <a:cxn ang="T14">
                <a:pos x="T8" y="T9"/>
              </a:cxn>
            </a:cxnLst>
            <a:rect l="T15" t="T16" r="T17" b="T18"/>
            <a:pathLst>
              <a:path w="4267200" h="688975">
                <a:moveTo>
                  <a:pt x="0" y="688975"/>
                </a:moveTo>
                <a:cubicBezTo>
                  <a:pt x="250031" y="516731"/>
                  <a:pt x="500063" y="344487"/>
                  <a:pt x="914400" y="241300"/>
                </a:cubicBezTo>
                <a:cubicBezTo>
                  <a:pt x="1328737" y="138113"/>
                  <a:pt x="1927225" y="0"/>
                  <a:pt x="2486025" y="69850"/>
                </a:cubicBezTo>
                <a:cubicBezTo>
                  <a:pt x="3044825" y="139700"/>
                  <a:pt x="4267200" y="660400"/>
                  <a:pt x="4267200" y="660400"/>
                </a:cubicBezTo>
              </a:path>
            </a:pathLst>
          </a:custGeom>
          <a:solidFill>
            <a:schemeClr val="bg1"/>
          </a:solidFill>
          <a:ln w="9525" algn="ctr">
            <a:solidFill>
              <a:schemeClr val="tx1"/>
            </a:solidFill>
            <a:round/>
            <a:headEnd/>
            <a:tailEnd/>
          </a:ln>
        </p:spPr>
        <p:txBody>
          <a:bodyPr/>
          <a:lstStyle/>
          <a:p>
            <a:endParaRPr lang="en-US"/>
          </a:p>
        </p:txBody>
      </p:sp>
      <p:cxnSp>
        <p:nvCxnSpPr>
          <p:cNvPr id="10" name="Straight Arrow Connector 9"/>
          <p:cNvCxnSpPr>
            <a:cxnSpLocks noChangeShapeType="1"/>
            <a:stCxn id="8" idx="3"/>
          </p:cNvCxnSpPr>
          <p:nvPr/>
        </p:nvCxnSpPr>
        <p:spPr bwMode="auto">
          <a:xfrm>
            <a:off x="6229350" y="2143125"/>
            <a:ext cx="400050" cy="142875"/>
          </a:xfrm>
          <a:prstGeom prst="straightConnector1">
            <a:avLst/>
          </a:prstGeom>
          <a:noFill/>
          <a:ln w="9525" algn="ctr">
            <a:solidFill>
              <a:schemeClr val="tx1"/>
            </a:solidFill>
            <a:round/>
            <a:headEnd/>
            <a:tailEnd type="arrow" w="med" len="med"/>
          </a:ln>
        </p:spPr>
      </p:cxnSp>
      <p:sp>
        <p:nvSpPr>
          <p:cNvPr id="11" name="TextBox 10"/>
          <p:cNvSpPr txBox="1">
            <a:spLocks noChangeArrowheads="1"/>
          </p:cNvSpPr>
          <p:nvPr/>
        </p:nvSpPr>
        <p:spPr bwMode="auto">
          <a:xfrm>
            <a:off x="3733800" y="1981200"/>
            <a:ext cx="877888" cy="369888"/>
          </a:xfrm>
          <a:prstGeom prst="rect">
            <a:avLst/>
          </a:prstGeom>
          <a:noFill/>
          <a:ln w="9525">
            <a:noFill/>
            <a:miter lim="800000"/>
            <a:headEnd/>
            <a:tailEnd/>
          </a:ln>
        </p:spPr>
        <p:txBody>
          <a:bodyPr wrap="none">
            <a:spAutoFit/>
          </a:bodyPr>
          <a:lstStyle/>
          <a:p>
            <a:r>
              <a:rPr lang="en-US"/>
              <a:t>Money</a:t>
            </a:r>
          </a:p>
        </p:txBody>
      </p:sp>
      <p:pic>
        <p:nvPicPr>
          <p:cNvPr id="2052" name="Picture 4" descr="C:\Program Files\Microsoft Office\MEDIA\CAGCAT10\j0285698.wmf"/>
          <p:cNvPicPr>
            <a:picLocks noChangeAspect="1" noChangeArrowheads="1"/>
          </p:cNvPicPr>
          <p:nvPr/>
        </p:nvPicPr>
        <p:blipFill>
          <a:blip r:embed="rId2"/>
          <a:srcRect/>
          <a:stretch>
            <a:fillRect/>
          </a:stretch>
        </p:blipFill>
        <p:spPr bwMode="auto">
          <a:xfrm>
            <a:off x="838200" y="4724400"/>
            <a:ext cx="1706563" cy="1824038"/>
          </a:xfrm>
          <a:prstGeom prst="rect">
            <a:avLst/>
          </a:prstGeom>
          <a:noFill/>
          <a:ln w="9525">
            <a:noFill/>
            <a:miter lim="800000"/>
            <a:headEnd/>
            <a:tailEnd/>
          </a:ln>
        </p:spPr>
      </p:pic>
      <p:pic>
        <p:nvPicPr>
          <p:cNvPr id="12" name="Picture 5" descr="C:\Program Files\Microsoft Office\MEDIA\CAGCAT10\j0286034.wmf"/>
          <p:cNvPicPr>
            <a:picLocks noGrp="1" noChangeAspect="1" noChangeArrowheads="1"/>
          </p:cNvPicPr>
          <p:nvPr>
            <p:ph idx="1"/>
          </p:nvPr>
        </p:nvPicPr>
        <p:blipFill>
          <a:blip r:embed="rId3"/>
          <a:srcRect/>
          <a:stretch>
            <a:fillRect/>
          </a:stretch>
        </p:blipFill>
        <p:spPr>
          <a:xfrm>
            <a:off x="6400800" y="5257800"/>
            <a:ext cx="919163" cy="885825"/>
          </a:xfrm>
        </p:spPr>
      </p:pic>
      <p:sp>
        <p:nvSpPr>
          <p:cNvPr id="17" name="Freeform 16"/>
          <p:cNvSpPr>
            <a:spLocks noChangeArrowheads="1"/>
          </p:cNvSpPr>
          <p:nvPr/>
        </p:nvSpPr>
        <p:spPr bwMode="auto">
          <a:xfrm>
            <a:off x="2762250" y="5172075"/>
            <a:ext cx="2943225" cy="722313"/>
          </a:xfrm>
          <a:custGeom>
            <a:avLst/>
            <a:gdLst>
              <a:gd name="T0" fmla="*/ 2943225 w 2943225"/>
              <a:gd name="T1" fmla="*/ 0 h 722312"/>
              <a:gd name="T2" fmla="*/ 2095502 w 2943225"/>
              <a:gd name="T3" fmla="*/ 495301 h 722312"/>
              <a:gd name="T4" fmla="*/ 1028700 w 2943225"/>
              <a:gd name="T5" fmla="*/ 657226 h 722312"/>
              <a:gd name="T6" fmla="*/ 0 w 2943225"/>
              <a:gd name="T7" fmla="*/ 104775 h 722312"/>
              <a:gd name="T8" fmla="*/ 0 w 2943225"/>
              <a:gd name="T9" fmla="*/ 104775 h 722312"/>
              <a:gd name="T10" fmla="*/ 0 60000 65536"/>
              <a:gd name="T11" fmla="*/ 0 60000 65536"/>
              <a:gd name="T12" fmla="*/ 0 60000 65536"/>
              <a:gd name="T13" fmla="*/ 0 60000 65536"/>
              <a:gd name="T14" fmla="*/ 0 60000 65536"/>
              <a:gd name="T15" fmla="*/ 0 w 2943225"/>
              <a:gd name="T16" fmla="*/ 0 h 722312"/>
              <a:gd name="T17" fmla="*/ 2943225 w 2943225"/>
              <a:gd name="T18" fmla="*/ 722312 h 722312"/>
            </a:gdLst>
            <a:ahLst/>
            <a:cxnLst>
              <a:cxn ang="T10">
                <a:pos x="T0" y="T1"/>
              </a:cxn>
              <a:cxn ang="T11">
                <a:pos x="T2" y="T3"/>
              </a:cxn>
              <a:cxn ang="T12">
                <a:pos x="T4" y="T5"/>
              </a:cxn>
              <a:cxn ang="T13">
                <a:pos x="T6" y="T7"/>
              </a:cxn>
              <a:cxn ang="T14">
                <a:pos x="T8" y="T9"/>
              </a:cxn>
            </a:cxnLst>
            <a:rect l="T15" t="T16" r="T17" b="T18"/>
            <a:pathLst>
              <a:path w="2943225" h="722312">
                <a:moveTo>
                  <a:pt x="2943225" y="0"/>
                </a:moveTo>
                <a:cubicBezTo>
                  <a:pt x="2678906" y="192881"/>
                  <a:pt x="2414587" y="385763"/>
                  <a:pt x="2095500" y="495300"/>
                </a:cubicBezTo>
                <a:cubicBezTo>
                  <a:pt x="1776413" y="604837"/>
                  <a:pt x="1377950" y="722312"/>
                  <a:pt x="1028700" y="657225"/>
                </a:cubicBezTo>
                <a:cubicBezTo>
                  <a:pt x="679450" y="592138"/>
                  <a:pt x="0" y="104775"/>
                  <a:pt x="0" y="104775"/>
                </a:cubicBezTo>
              </a:path>
            </a:pathLst>
          </a:custGeom>
          <a:solidFill>
            <a:schemeClr val="bg1"/>
          </a:solidFill>
          <a:ln w="9525" algn="ctr">
            <a:solidFill>
              <a:schemeClr val="tx1"/>
            </a:solidFill>
            <a:round/>
            <a:headEnd/>
            <a:tailEnd/>
          </a:ln>
        </p:spPr>
        <p:txBody>
          <a:bodyPr/>
          <a:lstStyle/>
          <a:p>
            <a:endParaRPr lang="en-US"/>
          </a:p>
        </p:txBody>
      </p:sp>
      <p:cxnSp>
        <p:nvCxnSpPr>
          <p:cNvPr id="19" name="Straight Arrow Connector 18"/>
          <p:cNvCxnSpPr>
            <a:cxnSpLocks noChangeShapeType="1"/>
          </p:cNvCxnSpPr>
          <p:nvPr/>
        </p:nvCxnSpPr>
        <p:spPr bwMode="auto">
          <a:xfrm rot="16200000" flipV="1">
            <a:off x="2590800" y="5105400"/>
            <a:ext cx="152400" cy="152400"/>
          </a:xfrm>
          <a:prstGeom prst="straightConnector1">
            <a:avLst/>
          </a:prstGeom>
          <a:noFill/>
          <a:ln w="9525" algn="ctr">
            <a:solidFill>
              <a:schemeClr val="tx1"/>
            </a:solidFill>
            <a:round/>
            <a:headEnd/>
            <a:tailEnd type="arrow" w="med" len="med"/>
          </a:ln>
        </p:spPr>
      </p:cxnSp>
      <p:sp>
        <p:nvSpPr>
          <p:cNvPr id="20" name="TextBox 19"/>
          <p:cNvSpPr txBox="1">
            <a:spLocks noChangeArrowheads="1"/>
          </p:cNvSpPr>
          <p:nvPr/>
        </p:nvSpPr>
        <p:spPr bwMode="auto">
          <a:xfrm>
            <a:off x="2819400" y="6324600"/>
            <a:ext cx="5403850" cy="369888"/>
          </a:xfrm>
          <a:prstGeom prst="rect">
            <a:avLst/>
          </a:prstGeom>
          <a:noFill/>
          <a:ln w="9525">
            <a:noFill/>
            <a:miter lim="800000"/>
            <a:headEnd/>
            <a:tailEnd/>
          </a:ln>
        </p:spPr>
        <p:txBody>
          <a:bodyPr wrap="none">
            <a:spAutoFit/>
          </a:bodyPr>
          <a:lstStyle/>
          <a:p>
            <a:r>
              <a:rPr lang="en-US"/>
              <a:t>Incentive of entrepreneurs to under-report earnings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11" grpId="0"/>
      <p:bldP spid="17" grpId="0" animBg="1"/>
      <p:bldP spid="20"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endParaRPr lang="en-US" smtClean="0"/>
          </a:p>
        </p:txBody>
      </p:sp>
      <p:sp>
        <p:nvSpPr>
          <p:cNvPr id="15363" name="Rectangle 3"/>
          <p:cNvSpPr>
            <a:spLocks noGrp="1" noChangeArrowheads="1"/>
          </p:cNvSpPr>
          <p:nvPr>
            <p:ph type="body" idx="1"/>
          </p:nvPr>
        </p:nvSpPr>
        <p:spPr/>
        <p:txBody>
          <a:bodyPr/>
          <a:lstStyle/>
          <a:p>
            <a:pPr eaLnBrk="1" hangingPunct="1"/>
            <a:endParaRPr lang="en-US" smtClean="0"/>
          </a:p>
        </p:txBody>
      </p:sp>
      <p:pic>
        <p:nvPicPr>
          <p:cNvPr id="15364" name="Picture 4" descr="presentation_Page_5_Page_1"/>
          <p:cNvPicPr>
            <a:picLocks noChangeAspect="1" noChangeArrowheads="1"/>
          </p:cNvPicPr>
          <p:nvPr/>
        </p:nvPicPr>
        <p:blipFill>
          <a:blip r:embed="rId2"/>
          <a:srcRect/>
          <a:stretch>
            <a:fillRect/>
          </a:stretch>
        </p:blipFill>
        <p:spPr bwMode="auto">
          <a:xfrm>
            <a:off x="-457200" y="-454025"/>
            <a:ext cx="10058400" cy="7767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endParaRPr lang="en-US" smtClean="0"/>
          </a:p>
        </p:txBody>
      </p:sp>
      <p:sp>
        <p:nvSpPr>
          <p:cNvPr id="16387" name="Rectangle 3"/>
          <p:cNvSpPr>
            <a:spLocks noGrp="1" noChangeArrowheads="1"/>
          </p:cNvSpPr>
          <p:nvPr>
            <p:ph type="body" idx="1"/>
          </p:nvPr>
        </p:nvSpPr>
        <p:spPr/>
        <p:txBody>
          <a:bodyPr/>
          <a:lstStyle/>
          <a:p>
            <a:pPr eaLnBrk="1" hangingPunct="1"/>
            <a:endParaRPr lang="en-US" smtClean="0"/>
          </a:p>
        </p:txBody>
      </p:sp>
      <p:pic>
        <p:nvPicPr>
          <p:cNvPr id="16388" name="Picture 4" descr="presentation_Page_5_Page_2"/>
          <p:cNvPicPr>
            <a:picLocks noChangeAspect="1" noChangeArrowheads="1"/>
          </p:cNvPicPr>
          <p:nvPr/>
        </p:nvPicPr>
        <p:blipFill>
          <a:blip r:embed="rId3"/>
          <a:srcRect/>
          <a:stretch>
            <a:fillRect/>
          </a:stretch>
        </p:blipFill>
        <p:spPr bwMode="auto">
          <a:xfrm>
            <a:off x="-457200" y="-454025"/>
            <a:ext cx="10058400" cy="7767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en-US" smtClean="0"/>
          </a:p>
        </p:txBody>
      </p:sp>
      <p:sp>
        <p:nvSpPr>
          <p:cNvPr id="17411" name="Rectangle 3"/>
          <p:cNvSpPr>
            <a:spLocks noGrp="1" noChangeArrowheads="1"/>
          </p:cNvSpPr>
          <p:nvPr>
            <p:ph type="body" idx="1"/>
          </p:nvPr>
        </p:nvSpPr>
        <p:spPr/>
        <p:txBody>
          <a:bodyPr/>
          <a:lstStyle/>
          <a:p>
            <a:pPr eaLnBrk="1" hangingPunct="1"/>
            <a:endParaRPr lang="en-US" smtClean="0"/>
          </a:p>
        </p:txBody>
      </p:sp>
      <p:pic>
        <p:nvPicPr>
          <p:cNvPr id="17412" name="Picture 4" descr="presentation_Page_5_Page_2"/>
          <p:cNvPicPr>
            <a:picLocks noChangeAspect="1" noChangeArrowheads="1"/>
          </p:cNvPicPr>
          <p:nvPr/>
        </p:nvPicPr>
        <p:blipFill>
          <a:blip r:embed="rId3"/>
          <a:srcRect/>
          <a:stretch>
            <a:fillRect/>
          </a:stretch>
        </p:blipFill>
        <p:spPr bwMode="auto">
          <a:xfrm>
            <a:off x="-457200" y="-454025"/>
            <a:ext cx="10058400" cy="7767638"/>
          </a:xfrm>
          <a:prstGeom prst="rect">
            <a:avLst/>
          </a:prstGeom>
          <a:noFill/>
          <a:ln w="9525">
            <a:noFill/>
            <a:miter lim="800000"/>
            <a:headEnd/>
            <a:tailEnd/>
          </a:ln>
        </p:spPr>
      </p:pic>
      <p:cxnSp>
        <p:nvCxnSpPr>
          <p:cNvPr id="17413" name="Straight Arrow Connector 5"/>
          <p:cNvCxnSpPr>
            <a:cxnSpLocks noChangeShapeType="1"/>
          </p:cNvCxnSpPr>
          <p:nvPr/>
        </p:nvCxnSpPr>
        <p:spPr bwMode="auto">
          <a:xfrm rot="5400000">
            <a:off x="7429500" y="1714500"/>
            <a:ext cx="990600" cy="152400"/>
          </a:xfrm>
          <a:prstGeom prst="straightConnector1">
            <a:avLst/>
          </a:prstGeom>
          <a:noFill/>
          <a:ln w="9525" algn="ctr">
            <a:solidFill>
              <a:schemeClr val="tx1"/>
            </a:solidFill>
            <a:round/>
            <a:headEnd/>
            <a:tailEnd type="arrow" w="med" len="med"/>
          </a:ln>
        </p:spPr>
      </p:cxn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endParaRPr lang="en-US" smtClean="0"/>
          </a:p>
        </p:txBody>
      </p:sp>
      <p:sp>
        <p:nvSpPr>
          <p:cNvPr id="18435" name="Rectangle 3"/>
          <p:cNvSpPr>
            <a:spLocks noGrp="1" noChangeArrowheads="1"/>
          </p:cNvSpPr>
          <p:nvPr>
            <p:ph type="body" idx="1"/>
          </p:nvPr>
        </p:nvSpPr>
        <p:spPr/>
        <p:txBody>
          <a:bodyPr/>
          <a:lstStyle/>
          <a:p>
            <a:pPr eaLnBrk="1" hangingPunct="1"/>
            <a:endParaRPr lang="en-US" smtClean="0"/>
          </a:p>
        </p:txBody>
      </p:sp>
      <p:pic>
        <p:nvPicPr>
          <p:cNvPr id="18436" name="Picture 4" descr="presentation_Page_1_Page_1"/>
          <p:cNvPicPr>
            <a:picLocks noChangeAspect="1" noChangeArrowheads="1"/>
          </p:cNvPicPr>
          <p:nvPr/>
        </p:nvPicPr>
        <p:blipFill>
          <a:blip r:embed="rId3"/>
          <a:srcRect/>
          <a:stretch>
            <a:fillRect/>
          </a:stretch>
        </p:blipFill>
        <p:spPr bwMode="auto">
          <a:xfrm>
            <a:off x="-457200" y="-454025"/>
            <a:ext cx="10058400" cy="7767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19109</TotalTime>
  <Words>6044</Words>
  <Application>Microsoft Office PowerPoint</Application>
  <PresentationFormat>On-screen Show (4:3)</PresentationFormat>
  <Paragraphs>947</Paragraphs>
  <Slides>160</Slides>
  <Notes>48</Notes>
  <HiddenSlides>0</HiddenSlides>
  <MMClips>0</MMClips>
  <ScaleCrop>false</ScaleCrop>
  <HeadingPairs>
    <vt:vector size="4" baseType="variant">
      <vt:variant>
        <vt:lpstr>Theme</vt:lpstr>
      </vt:variant>
      <vt:variant>
        <vt:i4>1</vt:i4>
      </vt:variant>
      <vt:variant>
        <vt:lpstr>Slide Titles</vt:lpstr>
      </vt:variant>
      <vt:variant>
        <vt:i4>160</vt:i4>
      </vt:variant>
    </vt:vector>
  </HeadingPairs>
  <TitlesOfParts>
    <vt:vector size="161" baseType="lpstr">
      <vt:lpstr>Office Theme</vt:lpstr>
      <vt:lpstr>Recent Developments in Monetary Economics  Lawrence Christiano Northwestern University</vt:lpstr>
      <vt:lpstr>Overview</vt:lpstr>
      <vt:lpstr>Vector Autoregressions</vt:lpstr>
      <vt:lpstr>Outline of SVAR discussion</vt:lpstr>
      <vt:lpstr>Slide 5</vt:lpstr>
      <vt:lpstr>Slide 6</vt:lpstr>
      <vt:lpstr>Slide 7</vt:lpstr>
      <vt:lpstr>Shocks and Identification Assumptions</vt:lpstr>
      <vt:lpstr>Identifying Monetary Policy Shocks</vt:lpstr>
      <vt:lpstr>Identification of Technology Shocks (Blanchard-Quah, Fisher, JPE 2007)</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Interesting Properties of Monetary Policy Shocks</vt:lpstr>
      <vt:lpstr>Slide 24</vt:lpstr>
      <vt:lpstr>Slide 25</vt:lpstr>
      <vt:lpstr>Slide 26</vt:lpstr>
      <vt:lpstr>Slide 27</vt:lpstr>
      <vt:lpstr>Observations on Neutral Shock</vt:lpstr>
      <vt:lpstr>Slide 29</vt:lpstr>
      <vt:lpstr>Slide 30</vt:lpstr>
      <vt:lpstr>Historical Decomposition of Data into Shocks</vt:lpstr>
      <vt:lpstr>Slide 32</vt:lpstr>
      <vt:lpstr>Slide 33</vt:lpstr>
      <vt:lpstr>Slide 34</vt:lpstr>
      <vt:lpstr>Slide 35</vt:lpstr>
      <vt:lpstr>Variance Decomposition</vt:lpstr>
      <vt:lpstr>Slide 37</vt:lpstr>
      <vt:lpstr>Slide 38</vt:lpstr>
      <vt:lpstr>Slide 39</vt:lpstr>
      <vt:lpstr>Objectives</vt:lpstr>
      <vt:lpstr>Description of Model</vt:lpstr>
      <vt:lpstr>Timing</vt:lpstr>
      <vt:lpstr>Slide 43</vt:lpstr>
      <vt:lpstr>Slide 44</vt:lpstr>
      <vt:lpstr>Slide 45</vt:lpstr>
      <vt:lpstr>Slide 46</vt:lpstr>
      <vt:lpstr>Slide 47</vt:lpstr>
      <vt:lpstr>What Price Optimizers Do</vt:lpstr>
      <vt:lpstr>What Price Optimizers Do, cont’d</vt:lpstr>
      <vt:lpstr>Is Calvo a Good Reduced Form Model of Sticky Prices?</vt:lpstr>
      <vt:lpstr>Slide 51</vt:lpstr>
      <vt:lpstr>Slide 52</vt:lpstr>
      <vt:lpstr>Slide 53</vt:lpstr>
      <vt:lpstr>Households: Sequence of Events</vt:lpstr>
      <vt:lpstr>Slide 55</vt:lpstr>
      <vt:lpstr>Slide 56</vt:lpstr>
      <vt:lpstr>Slide 57</vt:lpstr>
      <vt:lpstr>Slide 58</vt:lpstr>
      <vt:lpstr>Dynamic Response of Consumption to Monetary Policy Shock</vt:lpstr>
      <vt:lpstr>Consumption ‘Puzzle’</vt:lpstr>
      <vt:lpstr>One Resolution to Consumption Puzzle</vt:lpstr>
      <vt:lpstr>Dynamic Response of Investment to Monetary Policy Shock</vt:lpstr>
      <vt:lpstr>One Solution to Investment Puzzle…</vt:lpstr>
      <vt:lpstr>Wage Decisions</vt:lpstr>
      <vt:lpstr>Slide 65</vt:lpstr>
      <vt:lpstr>Slide 66</vt:lpstr>
      <vt:lpstr>Slide 67</vt:lpstr>
      <vt:lpstr>Slide 68</vt:lpstr>
      <vt:lpstr>Slide 69</vt:lpstr>
      <vt:lpstr>Econometric Methodology</vt:lpstr>
      <vt:lpstr>Slide 71</vt:lpstr>
      <vt:lpstr>Slide 72</vt:lpstr>
      <vt:lpstr>Slide 73</vt:lpstr>
      <vt:lpstr>Slide 74</vt:lpstr>
      <vt:lpstr>Slide 75</vt:lpstr>
      <vt:lpstr>Slide 76</vt:lpstr>
      <vt:lpstr>Monetary Policy Shock</vt:lpstr>
      <vt:lpstr>Slide 78</vt:lpstr>
      <vt:lpstr>Slide 79</vt:lpstr>
      <vt:lpstr>Slide 80</vt:lpstr>
      <vt:lpstr>Further work with this model</vt:lpstr>
      <vt:lpstr>Implications for Panel Data</vt:lpstr>
      <vt:lpstr>Conclusion of ‘Consensus’ Model Construction and Estimation</vt:lpstr>
      <vt:lpstr>Additional model development</vt:lpstr>
      <vt:lpstr>‘Barro critique’</vt:lpstr>
      <vt:lpstr>Papers</vt:lpstr>
      <vt:lpstr>Slide 87</vt:lpstr>
      <vt:lpstr>Adding Labor Market Frictions</vt:lpstr>
      <vt:lpstr>More on the Labor Market</vt:lpstr>
      <vt:lpstr>Timeline – labor market</vt:lpstr>
      <vt:lpstr>Timeline – labor market</vt:lpstr>
      <vt:lpstr>Extension to Incorporate Financial Frictions</vt:lpstr>
      <vt:lpstr>Standard Model</vt:lpstr>
      <vt:lpstr>Frictions in Financing of Physical Capital</vt:lpstr>
      <vt:lpstr>Frictions in Financing of Physical Capital</vt:lpstr>
      <vt:lpstr>Slide 96</vt:lpstr>
      <vt:lpstr>Slide 97</vt:lpstr>
      <vt:lpstr>Slide 98</vt:lpstr>
      <vt:lpstr>Slide 99</vt:lpstr>
      <vt:lpstr>Slide 100</vt:lpstr>
      <vt:lpstr>Slide 101</vt:lpstr>
      <vt:lpstr>Slide 102</vt:lpstr>
      <vt:lpstr>Slide 103</vt:lpstr>
      <vt:lpstr>Prediction of financial friction model:</vt:lpstr>
      <vt:lpstr>Model with Financial Frictions</vt:lpstr>
      <vt:lpstr>Model with Financial Frictions</vt:lpstr>
      <vt:lpstr>The equations of the financial friction model</vt:lpstr>
      <vt:lpstr>Three equations pertaining to entrepreneur</vt:lpstr>
      <vt:lpstr>Empirical Analysis of Financial Friction Model</vt:lpstr>
      <vt:lpstr>Risk Shock and News</vt:lpstr>
      <vt:lpstr>Estimation</vt:lpstr>
      <vt:lpstr>Summary of Empirical Results With Financial Frictions</vt:lpstr>
      <vt:lpstr>Risk Shocks are Important</vt:lpstr>
      <vt:lpstr>Risk Shocks are Important</vt:lpstr>
      <vt:lpstr>Slide 115</vt:lpstr>
      <vt:lpstr>Slide 116</vt:lpstr>
      <vt:lpstr>Slide 117</vt:lpstr>
      <vt:lpstr>Slide 118</vt:lpstr>
      <vt:lpstr>Importance of Risk Signals</vt:lpstr>
      <vt:lpstr>Why is Risk Shock so Important?</vt:lpstr>
      <vt:lpstr>Slide 121</vt:lpstr>
      <vt:lpstr>Slide 122</vt:lpstr>
      <vt:lpstr>Slide 123</vt:lpstr>
      <vt:lpstr>Slide 124</vt:lpstr>
      <vt:lpstr>Why is Risk Shock so Important?: A second reason</vt:lpstr>
      <vt:lpstr>Slide 126</vt:lpstr>
      <vt:lpstr>Slide 127</vt:lpstr>
      <vt:lpstr>Impact of Financial Frictions on Propagation</vt:lpstr>
      <vt:lpstr>Slide 129</vt:lpstr>
      <vt:lpstr>Out of Sample RMSEs</vt:lpstr>
      <vt:lpstr>Slide 131</vt:lpstr>
      <vt:lpstr>Slide 132</vt:lpstr>
      <vt:lpstr>Slide 133</vt:lpstr>
      <vt:lpstr>Slide 134</vt:lpstr>
      <vt:lpstr>Slide 135</vt:lpstr>
      <vt:lpstr>Slide 136</vt:lpstr>
      <vt:lpstr>Slide 137</vt:lpstr>
      <vt:lpstr>Models with Financial Frictions Can be Used to Address Important Policy Questions</vt:lpstr>
      <vt:lpstr>How Should Policy Respond to the Risk Spread?</vt:lpstr>
      <vt:lpstr>Slide 140</vt:lpstr>
      <vt:lpstr>Slide 141</vt:lpstr>
      <vt:lpstr>Slide 142</vt:lpstr>
      <vt:lpstr>Slide 143</vt:lpstr>
      <vt:lpstr>Slide 144</vt:lpstr>
      <vt:lpstr>Slide 145</vt:lpstr>
      <vt:lpstr>Conclusion of Empirical Analysis with Financial Frictions</vt:lpstr>
      <vt:lpstr>Extra Slides…</vt:lpstr>
      <vt:lpstr>Slide 148</vt:lpstr>
      <vt:lpstr>Slide 149</vt:lpstr>
      <vt:lpstr>Slide 150</vt:lpstr>
      <vt:lpstr>Slide 151</vt:lpstr>
      <vt:lpstr>Slide 152</vt:lpstr>
      <vt:lpstr>Slide 153</vt:lpstr>
      <vt:lpstr>Summary</vt:lpstr>
      <vt:lpstr>Summary…</vt:lpstr>
      <vt:lpstr>Modification of labor market</vt:lpstr>
      <vt:lpstr>Slide 157</vt:lpstr>
      <vt:lpstr>Slide 158</vt:lpstr>
      <vt:lpstr>Slide 159</vt:lpstr>
      <vt:lpstr>Slide 160</vt:lpstr>
    </vt:vector>
  </TitlesOfParts>
  <Company>Northwestern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Evaluating the Calvo Model of Sticky Prices</dc:title>
  <dc:creator> </dc:creator>
  <cp:lastModifiedBy> </cp:lastModifiedBy>
  <cp:revision>445</cp:revision>
  <dcterms:created xsi:type="dcterms:W3CDTF">2004-05-13T23:06:21Z</dcterms:created>
  <dcterms:modified xsi:type="dcterms:W3CDTF">2009-01-09T04:41:30Z</dcterms:modified>
</cp:coreProperties>
</file>